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38"/>
  </p:notesMasterIdLst>
  <p:sldIdLst>
    <p:sldId id="256" r:id="rId2"/>
    <p:sldId id="296" r:id="rId3"/>
    <p:sldId id="302" r:id="rId4"/>
    <p:sldId id="303" r:id="rId5"/>
    <p:sldId id="301" r:id="rId6"/>
    <p:sldId id="305" r:id="rId7"/>
    <p:sldId id="304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20" r:id="rId20"/>
    <p:sldId id="352" r:id="rId21"/>
    <p:sldId id="353" r:id="rId22"/>
    <p:sldId id="354" r:id="rId23"/>
    <p:sldId id="355" r:id="rId24"/>
    <p:sldId id="327" r:id="rId25"/>
    <p:sldId id="333" r:id="rId26"/>
    <p:sldId id="334" r:id="rId27"/>
    <p:sldId id="335" r:id="rId28"/>
    <p:sldId id="336" r:id="rId29"/>
    <p:sldId id="337" r:id="rId30"/>
    <p:sldId id="356" r:id="rId31"/>
    <p:sldId id="328" r:id="rId32"/>
    <p:sldId id="332" r:id="rId33"/>
    <p:sldId id="329" r:id="rId34"/>
    <p:sldId id="330" r:id="rId35"/>
    <p:sldId id="331" r:id="rId36"/>
    <p:sldId id="298" r:id="rId37"/>
  </p:sldIdLst>
  <p:sldSz cx="9144000" cy="5143500" type="screen16x9"/>
  <p:notesSz cx="6858000" cy="9144000"/>
  <p:embeddedFontLst>
    <p:embeddedFont>
      <p:font typeface="Albert Sans" panose="02020500000000000000" charset="0"/>
      <p:regular r:id="rId39"/>
      <p:bold r:id="rId40"/>
      <p:italic r:id="rId41"/>
      <p:boldItalic r:id="rId42"/>
    </p:embeddedFont>
    <p:embeddedFont>
      <p:font typeface="Bebas Neue" panose="020B0606020202050201" pitchFamily="34" charset="0"/>
      <p:regular r:id="rId43"/>
    </p:embeddedFont>
    <p:embeddedFont>
      <p:font typeface="Cambria Math" panose="02040503050406030204" pitchFamily="18" charset="0"/>
      <p:regular r:id="rId44"/>
    </p:embeddedFont>
    <p:embeddedFont>
      <p:font typeface="Nunito Light" pitchFamily="2" charset="0"/>
      <p:regular r:id="rId45"/>
      <p:italic r:id="rId46"/>
    </p:embeddedFont>
    <p:embeddedFont>
      <p:font typeface="Yu Gothic Medium" panose="020B0500000000000000" pitchFamily="34" charset="-128"/>
      <p:regular r:id="rId47"/>
    </p:embeddedFont>
    <p:embeddedFont>
      <p:font typeface="Yu Gothic UI" panose="020B0500000000000000" pitchFamily="34" charset="-128"/>
      <p:regular r:id="rId48"/>
      <p:bold r:id="rId49"/>
    </p:embeddedFont>
    <p:embeddedFont>
      <p:font typeface="Yu Gothic UI Semibold" panose="020B0700000000000000" pitchFamily="34" charset="-128"/>
      <p:regular r:id="rId50"/>
      <p:bold r:id="rId51"/>
    </p:embeddedFont>
    <p:embeddedFont>
      <p:font typeface="微軟正黑體" panose="020B0604030504040204" pitchFamily="34" charset="-120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57A"/>
    <a:srgbClr val="07937C"/>
    <a:srgbClr val="09543F"/>
    <a:srgbClr val="F1A765"/>
    <a:srgbClr val="78ADD2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CA731C-8C49-46BD-A24E-CAA41974986F}">
  <a:tblStyle styleId="{0DCA731C-8C49-46BD-A24E-CAA4197498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8B6BF51-AEAF-4AEC-8347-F138063EDF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89667" autoAdjust="0"/>
  </p:normalViewPr>
  <p:slideViewPr>
    <p:cSldViewPr snapToGrid="0">
      <p:cViewPr varScale="1">
        <p:scale>
          <a:sx n="160" d="100"/>
          <a:sy n="160" d="100"/>
        </p:scale>
        <p:origin x="514" y="1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540f04b95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540f04b95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>
          <a:extLst>
            <a:ext uri="{FF2B5EF4-FFF2-40B4-BE49-F238E27FC236}">
              <a16:creationId xmlns:a16="http://schemas.microsoft.com/office/drawing/2014/main" id="{481A36A5-23F2-8405-D962-6861EC641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4dda1946d_6_332:notes">
            <a:extLst>
              <a:ext uri="{FF2B5EF4-FFF2-40B4-BE49-F238E27FC236}">
                <a16:creationId xmlns:a16="http://schemas.microsoft.com/office/drawing/2014/main" id="{27A3384C-C7A6-86B7-24D4-97E1465D22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4dda1946d_6_332:notes">
            <a:extLst>
              <a:ext uri="{FF2B5EF4-FFF2-40B4-BE49-F238E27FC236}">
                <a16:creationId xmlns:a16="http://schemas.microsoft.com/office/drawing/2014/main" id="{B3B1F5C5-2897-A6BA-8EA2-3BBB0297C1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1595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>
          <a:extLst>
            <a:ext uri="{FF2B5EF4-FFF2-40B4-BE49-F238E27FC236}">
              <a16:creationId xmlns:a16="http://schemas.microsoft.com/office/drawing/2014/main" id="{FFD48AFE-7410-B9FF-9242-4AA792BDF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4dda1946d_6_332:notes">
            <a:extLst>
              <a:ext uri="{FF2B5EF4-FFF2-40B4-BE49-F238E27FC236}">
                <a16:creationId xmlns:a16="http://schemas.microsoft.com/office/drawing/2014/main" id="{0D0E9561-AF1D-52B6-A584-7D23586554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4dda1946d_6_332:notes">
            <a:extLst>
              <a:ext uri="{FF2B5EF4-FFF2-40B4-BE49-F238E27FC236}">
                <a16:creationId xmlns:a16="http://schemas.microsoft.com/office/drawing/2014/main" id="{2543C767-CCC6-5757-45DE-0148B69A65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1165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>
          <a:extLst>
            <a:ext uri="{FF2B5EF4-FFF2-40B4-BE49-F238E27FC236}">
              <a16:creationId xmlns:a16="http://schemas.microsoft.com/office/drawing/2014/main" id="{671D8139-CB4C-2834-9BCD-E521F2BB7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910c9cffe2_0_86:notes">
            <a:extLst>
              <a:ext uri="{FF2B5EF4-FFF2-40B4-BE49-F238E27FC236}">
                <a16:creationId xmlns:a16="http://schemas.microsoft.com/office/drawing/2014/main" id="{75E87237-6095-3822-E2D9-9A72CD6636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910c9cffe2_0_86:notes">
            <a:extLst>
              <a:ext uri="{FF2B5EF4-FFF2-40B4-BE49-F238E27FC236}">
                <a16:creationId xmlns:a16="http://schemas.microsoft.com/office/drawing/2014/main" id="{8A620FB2-01F8-C12C-4378-202604647E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2580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>
          <a:extLst>
            <a:ext uri="{FF2B5EF4-FFF2-40B4-BE49-F238E27FC236}">
              <a16:creationId xmlns:a16="http://schemas.microsoft.com/office/drawing/2014/main" id="{CEC80E6D-E5EE-BC1F-B30F-CEB6D4A5B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910c9cffe2_0_86:notes">
            <a:extLst>
              <a:ext uri="{FF2B5EF4-FFF2-40B4-BE49-F238E27FC236}">
                <a16:creationId xmlns:a16="http://schemas.microsoft.com/office/drawing/2014/main" id="{2F57F837-0A84-E28F-0BAF-09F3AADB94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910c9cffe2_0_86:notes">
            <a:extLst>
              <a:ext uri="{FF2B5EF4-FFF2-40B4-BE49-F238E27FC236}">
                <a16:creationId xmlns:a16="http://schemas.microsoft.com/office/drawing/2014/main" id="{0885459D-589E-EC21-C599-D4CE72BF18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0215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215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183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575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051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555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714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540f04b956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540f04b956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Game Rules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Flow Chart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/>
              <a:t>Paramters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Neural Network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894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>
          <a:extLst>
            <a:ext uri="{FF2B5EF4-FFF2-40B4-BE49-F238E27FC236}">
              <a16:creationId xmlns:a16="http://schemas.microsoft.com/office/drawing/2014/main" id="{3C01CC5D-C5EF-5836-3398-59A4C7049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4dda1946d_6_332:notes">
            <a:extLst>
              <a:ext uri="{FF2B5EF4-FFF2-40B4-BE49-F238E27FC236}">
                <a16:creationId xmlns:a16="http://schemas.microsoft.com/office/drawing/2014/main" id="{024ACCE4-F7FA-0D99-0A07-D855F2C02E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4dda1946d_6_332:notes">
            <a:extLst>
              <a:ext uri="{FF2B5EF4-FFF2-40B4-BE49-F238E27FC236}">
                <a16:creationId xmlns:a16="http://schemas.microsoft.com/office/drawing/2014/main" id="{DB91EFC7-5E16-849D-37DC-3D1B7128D5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4924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>
          <a:extLst>
            <a:ext uri="{FF2B5EF4-FFF2-40B4-BE49-F238E27FC236}">
              <a16:creationId xmlns:a16="http://schemas.microsoft.com/office/drawing/2014/main" id="{96992456-B060-CAA3-CFE8-DC8D8F865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4dda1946d_6_332:notes">
            <a:extLst>
              <a:ext uri="{FF2B5EF4-FFF2-40B4-BE49-F238E27FC236}">
                <a16:creationId xmlns:a16="http://schemas.microsoft.com/office/drawing/2014/main" id="{1FFF2103-2A16-0BE0-C16A-32EAC74008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4dda1946d_6_332:notes">
            <a:extLst>
              <a:ext uri="{FF2B5EF4-FFF2-40B4-BE49-F238E27FC236}">
                <a16:creationId xmlns:a16="http://schemas.microsoft.com/office/drawing/2014/main" id="{EEE28EC2-85CB-EC59-5FA6-7FD7D46162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0196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>
          <a:extLst>
            <a:ext uri="{FF2B5EF4-FFF2-40B4-BE49-F238E27FC236}">
              <a16:creationId xmlns:a16="http://schemas.microsoft.com/office/drawing/2014/main" id="{06800F80-2584-E768-DD8C-6B3353318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4dda1946d_6_332:notes">
            <a:extLst>
              <a:ext uri="{FF2B5EF4-FFF2-40B4-BE49-F238E27FC236}">
                <a16:creationId xmlns:a16="http://schemas.microsoft.com/office/drawing/2014/main" id="{B0155589-0136-9895-7CE0-E4640F031B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4dda1946d_6_332:notes">
            <a:extLst>
              <a:ext uri="{FF2B5EF4-FFF2-40B4-BE49-F238E27FC236}">
                <a16:creationId xmlns:a16="http://schemas.microsoft.com/office/drawing/2014/main" id="{F6884C77-7131-CDFF-991F-C95A4AE8B3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7631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>
          <a:extLst>
            <a:ext uri="{FF2B5EF4-FFF2-40B4-BE49-F238E27FC236}">
              <a16:creationId xmlns:a16="http://schemas.microsoft.com/office/drawing/2014/main" id="{EA9970C9-8500-325B-294E-92B7D422D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4dda1946d_6_332:notes">
            <a:extLst>
              <a:ext uri="{FF2B5EF4-FFF2-40B4-BE49-F238E27FC236}">
                <a16:creationId xmlns:a16="http://schemas.microsoft.com/office/drawing/2014/main" id="{596439D6-A727-1929-7895-5240BAB543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4dda1946d_6_332:notes">
            <a:extLst>
              <a:ext uri="{FF2B5EF4-FFF2-40B4-BE49-F238E27FC236}">
                <a16:creationId xmlns:a16="http://schemas.microsoft.com/office/drawing/2014/main" id="{06F03AF8-ACAB-3E40-D498-108B4FFE0F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9195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810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887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4999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8514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5121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2474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7685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>
          <a:extLst>
            <a:ext uri="{FF2B5EF4-FFF2-40B4-BE49-F238E27FC236}">
              <a16:creationId xmlns:a16="http://schemas.microsoft.com/office/drawing/2014/main" id="{0EC580A9-93EA-0A2A-B2C4-39CBBBE89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84d99d1a72_0_15:notes">
            <a:extLst>
              <a:ext uri="{FF2B5EF4-FFF2-40B4-BE49-F238E27FC236}">
                <a16:creationId xmlns:a16="http://schemas.microsoft.com/office/drawing/2014/main" id="{A04E848B-2497-301E-641D-32C1334B94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84d99d1a72_0_15:notes">
            <a:extLst>
              <a:ext uri="{FF2B5EF4-FFF2-40B4-BE49-F238E27FC236}">
                <a16:creationId xmlns:a16="http://schemas.microsoft.com/office/drawing/2014/main" id="{2A8D8813-1D1C-D84B-81F6-388665E53F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8995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0746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0522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4728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4419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9658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58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177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5653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>
          <a:extLst>
            <a:ext uri="{FF2B5EF4-FFF2-40B4-BE49-F238E27FC236}">
              <a16:creationId xmlns:a16="http://schemas.microsoft.com/office/drawing/2014/main" id="{78F2C41D-025F-FCB4-6A69-CF486D1F3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4dda1946d_6_332:notes">
            <a:extLst>
              <a:ext uri="{FF2B5EF4-FFF2-40B4-BE49-F238E27FC236}">
                <a16:creationId xmlns:a16="http://schemas.microsoft.com/office/drawing/2014/main" id="{17E45CC9-6FCF-FD82-B2E1-19C54211F1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4dda1946d_6_332:notes">
            <a:extLst>
              <a:ext uri="{FF2B5EF4-FFF2-40B4-BE49-F238E27FC236}">
                <a16:creationId xmlns:a16="http://schemas.microsoft.com/office/drawing/2014/main" id="{198AFCA5-E8ED-A38D-D381-FC3E0D9A7B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993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>
          <a:extLst>
            <a:ext uri="{FF2B5EF4-FFF2-40B4-BE49-F238E27FC236}">
              <a16:creationId xmlns:a16="http://schemas.microsoft.com/office/drawing/2014/main" id="{69BA9303-DF49-361A-F28D-38C9288C6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4dda1946d_6_332:notes">
            <a:extLst>
              <a:ext uri="{FF2B5EF4-FFF2-40B4-BE49-F238E27FC236}">
                <a16:creationId xmlns:a16="http://schemas.microsoft.com/office/drawing/2014/main" id="{C80AAB0F-D21A-B4CA-813D-3D570BEF8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4dda1946d_6_332:notes">
            <a:extLst>
              <a:ext uri="{FF2B5EF4-FFF2-40B4-BE49-F238E27FC236}">
                <a16:creationId xmlns:a16="http://schemas.microsoft.com/office/drawing/2014/main" id="{E165A7C3-252E-45E1-537D-76E38148F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3929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>
          <a:extLst>
            <a:ext uri="{FF2B5EF4-FFF2-40B4-BE49-F238E27FC236}">
              <a16:creationId xmlns:a16="http://schemas.microsoft.com/office/drawing/2014/main" id="{5BBAC2E1-F9B4-A5F5-C8A3-29276268F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4dda1946d_6_332:notes">
            <a:extLst>
              <a:ext uri="{FF2B5EF4-FFF2-40B4-BE49-F238E27FC236}">
                <a16:creationId xmlns:a16="http://schemas.microsoft.com/office/drawing/2014/main" id="{6E09917B-5448-B1A3-B422-6809B4DC31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4dda1946d_6_332:notes">
            <a:extLst>
              <a:ext uri="{FF2B5EF4-FFF2-40B4-BE49-F238E27FC236}">
                <a16:creationId xmlns:a16="http://schemas.microsoft.com/office/drawing/2014/main" id="{7CF436D1-7187-1007-7E11-FDC2E91FC4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9680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>
          <a:extLst>
            <a:ext uri="{FF2B5EF4-FFF2-40B4-BE49-F238E27FC236}">
              <a16:creationId xmlns:a16="http://schemas.microsoft.com/office/drawing/2014/main" id="{C46B1FEB-952C-C7E3-6760-5B329540A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4dda1946d_6_332:notes">
            <a:extLst>
              <a:ext uri="{FF2B5EF4-FFF2-40B4-BE49-F238E27FC236}">
                <a16:creationId xmlns:a16="http://schemas.microsoft.com/office/drawing/2014/main" id="{4FEFF35D-7C10-2E4C-6781-3111B55636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4dda1946d_6_332:notes">
            <a:extLst>
              <a:ext uri="{FF2B5EF4-FFF2-40B4-BE49-F238E27FC236}">
                <a16:creationId xmlns:a16="http://schemas.microsoft.com/office/drawing/2014/main" id="{CC453997-C5AD-31F2-9223-B450EF3C83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552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4425" y="1273475"/>
            <a:ext cx="4822200" cy="20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1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4425" y="3349175"/>
            <a:ext cx="22137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 rot="-161496">
            <a:off x="5751789" y="4645"/>
            <a:ext cx="3392242" cy="5143487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" name="Google Shape;13;p2"/>
          <p:cNvGrpSpPr/>
          <p:nvPr/>
        </p:nvGrpSpPr>
        <p:grpSpPr>
          <a:xfrm>
            <a:off x="741534" y="4833101"/>
            <a:ext cx="2213532" cy="386335"/>
            <a:chOff x="2018759" y="4833101"/>
            <a:chExt cx="2213532" cy="386335"/>
          </a:xfrm>
        </p:grpSpPr>
        <p:sp>
          <p:nvSpPr>
            <p:cNvPr id="14" name="Google Shape;14;p2"/>
            <p:cNvSpPr/>
            <p:nvPr/>
          </p:nvSpPr>
          <p:spPr>
            <a:xfrm>
              <a:off x="2018759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0" y="0"/>
                  </a:moveTo>
                  <a:lnTo>
                    <a:pt x="7057" y="7057"/>
                  </a:lnTo>
                  <a:lnTo>
                    <a:pt x="0" y="14113"/>
                  </a:lnTo>
                  <a:lnTo>
                    <a:pt x="10545" y="14113"/>
                  </a:lnTo>
                  <a:lnTo>
                    <a:pt x="17601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595990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1" y="0"/>
                  </a:moveTo>
                  <a:lnTo>
                    <a:pt x="7057" y="7057"/>
                  </a:lnTo>
                  <a:lnTo>
                    <a:pt x="1" y="14113"/>
                  </a:lnTo>
                  <a:lnTo>
                    <a:pt x="10545" y="14113"/>
                  </a:lnTo>
                  <a:lnTo>
                    <a:pt x="17602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07375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1" y="0"/>
                  </a:moveTo>
                  <a:lnTo>
                    <a:pt x="7057" y="7057"/>
                  </a:lnTo>
                  <a:lnTo>
                    <a:pt x="1" y="14113"/>
                  </a:lnTo>
                  <a:lnTo>
                    <a:pt x="10545" y="14113"/>
                  </a:lnTo>
                  <a:lnTo>
                    <a:pt x="17601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173249" y="4833101"/>
              <a:ext cx="481783" cy="386335"/>
            </a:xfrm>
            <a:custGeom>
              <a:avLst/>
              <a:gdLst/>
              <a:ahLst/>
              <a:cxnLst/>
              <a:rect l="l" t="t" r="r" b="b"/>
              <a:pathLst>
                <a:path w="17601" h="14114" extrusionOk="0">
                  <a:moveTo>
                    <a:pt x="0" y="0"/>
                  </a:moveTo>
                  <a:lnTo>
                    <a:pt x="7057" y="7057"/>
                  </a:lnTo>
                  <a:lnTo>
                    <a:pt x="0" y="14113"/>
                  </a:lnTo>
                  <a:lnTo>
                    <a:pt x="10545" y="14113"/>
                  </a:lnTo>
                  <a:lnTo>
                    <a:pt x="17601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84633" y="4833101"/>
              <a:ext cx="481783" cy="386335"/>
            </a:xfrm>
            <a:custGeom>
              <a:avLst/>
              <a:gdLst/>
              <a:ahLst/>
              <a:cxnLst/>
              <a:rect l="l" t="t" r="r" b="b"/>
              <a:pathLst>
                <a:path w="17601" h="14114" extrusionOk="0">
                  <a:moveTo>
                    <a:pt x="0" y="0"/>
                  </a:moveTo>
                  <a:lnTo>
                    <a:pt x="7057" y="7057"/>
                  </a:lnTo>
                  <a:lnTo>
                    <a:pt x="0" y="14113"/>
                  </a:lnTo>
                  <a:lnTo>
                    <a:pt x="10544" y="14113"/>
                  </a:lnTo>
                  <a:lnTo>
                    <a:pt x="17601" y="7057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750453" y="4833101"/>
              <a:ext cx="481838" cy="386335"/>
            </a:xfrm>
            <a:custGeom>
              <a:avLst/>
              <a:gdLst/>
              <a:ahLst/>
              <a:cxnLst/>
              <a:rect l="l" t="t" r="r" b="b"/>
              <a:pathLst>
                <a:path w="17603" h="14114" extrusionOk="0">
                  <a:moveTo>
                    <a:pt x="1" y="0"/>
                  </a:moveTo>
                  <a:lnTo>
                    <a:pt x="7058" y="7057"/>
                  </a:lnTo>
                  <a:lnTo>
                    <a:pt x="1" y="14113"/>
                  </a:lnTo>
                  <a:lnTo>
                    <a:pt x="10545" y="14113"/>
                  </a:lnTo>
                  <a:lnTo>
                    <a:pt x="17602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61865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1" y="0"/>
                  </a:moveTo>
                  <a:lnTo>
                    <a:pt x="7057" y="7057"/>
                  </a:lnTo>
                  <a:lnTo>
                    <a:pt x="1" y="14113"/>
                  </a:lnTo>
                  <a:lnTo>
                    <a:pt x="10544" y="14113"/>
                  </a:lnTo>
                  <a:lnTo>
                    <a:pt x="17601" y="7057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FA02E9C-D898-4C0C-8909-D3B5B76D7B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2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>
          <a:xfrm>
            <a:off x="720000" y="6309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2"/>
          <p:cNvSpPr txBox="1">
            <a:spLocks noGrp="1"/>
          </p:cNvSpPr>
          <p:nvPr>
            <p:ph type="subTitle" idx="1"/>
          </p:nvPr>
        </p:nvSpPr>
        <p:spPr>
          <a:xfrm>
            <a:off x="716626" y="2680974"/>
            <a:ext cx="23481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2"/>
          <p:cNvSpPr txBox="1">
            <a:spLocks noGrp="1"/>
          </p:cNvSpPr>
          <p:nvPr>
            <p:ph type="subTitle" idx="2"/>
          </p:nvPr>
        </p:nvSpPr>
        <p:spPr>
          <a:xfrm>
            <a:off x="3394584" y="2680974"/>
            <a:ext cx="23481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 txBox="1">
            <a:spLocks noGrp="1"/>
          </p:cNvSpPr>
          <p:nvPr>
            <p:ph type="subTitle" idx="3"/>
          </p:nvPr>
        </p:nvSpPr>
        <p:spPr>
          <a:xfrm>
            <a:off x="6079283" y="2680976"/>
            <a:ext cx="23481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2"/>
          <p:cNvSpPr txBox="1">
            <a:spLocks noGrp="1"/>
          </p:cNvSpPr>
          <p:nvPr>
            <p:ph type="subTitle" idx="4"/>
          </p:nvPr>
        </p:nvSpPr>
        <p:spPr>
          <a:xfrm>
            <a:off x="716617" y="1833774"/>
            <a:ext cx="23481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5" name="Google Shape;315;p22"/>
          <p:cNvSpPr txBox="1">
            <a:spLocks noGrp="1"/>
          </p:cNvSpPr>
          <p:nvPr>
            <p:ph type="subTitle" idx="5"/>
          </p:nvPr>
        </p:nvSpPr>
        <p:spPr>
          <a:xfrm>
            <a:off x="3394541" y="1833774"/>
            <a:ext cx="23481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6" name="Google Shape;316;p22"/>
          <p:cNvSpPr txBox="1">
            <a:spLocks noGrp="1"/>
          </p:cNvSpPr>
          <p:nvPr>
            <p:ph type="subTitle" idx="6"/>
          </p:nvPr>
        </p:nvSpPr>
        <p:spPr>
          <a:xfrm>
            <a:off x="6079201" y="1833774"/>
            <a:ext cx="23481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17" name="Google Shape;317;p22"/>
          <p:cNvGrpSpPr/>
          <p:nvPr/>
        </p:nvGrpSpPr>
        <p:grpSpPr>
          <a:xfrm>
            <a:off x="-152337" y="1616850"/>
            <a:ext cx="382725" cy="1909800"/>
            <a:chOff x="6371750" y="741400"/>
            <a:chExt cx="382725" cy="1909800"/>
          </a:xfrm>
        </p:grpSpPr>
        <p:sp>
          <p:nvSpPr>
            <p:cNvPr id="318" name="Google Shape;318;p22"/>
            <p:cNvSpPr/>
            <p:nvPr/>
          </p:nvSpPr>
          <p:spPr>
            <a:xfrm>
              <a:off x="6371750" y="213282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0"/>
                  </a:moveTo>
                  <a:lnTo>
                    <a:pt x="0" y="5425"/>
                  </a:lnTo>
                  <a:lnTo>
                    <a:pt x="15309" y="20734"/>
                  </a:lnTo>
                  <a:lnTo>
                    <a:pt x="15266" y="152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6371750" y="185452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6371750" y="1576250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6371750" y="129797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0"/>
                  </a:moveTo>
                  <a:lnTo>
                    <a:pt x="0" y="5425"/>
                  </a:lnTo>
                  <a:lnTo>
                    <a:pt x="15309" y="20734"/>
                  </a:lnTo>
                  <a:lnTo>
                    <a:pt x="15266" y="152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6371750" y="101967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6371750" y="741400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22"/>
          <p:cNvSpPr/>
          <p:nvPr/>
        </p:nvSpPr>
        <p:spPr>
          <a:xfrm>
            <a:off x="8104150" y="4711688"/>
            <a:ext cx="653250" cy="653250"/>
          </a:xfrm>
          <a:custGeom>
            <a:avLst/>
            <a:gdLst/>
            <a:ahLst/>
            <a:cxnLst/>
            <a:rect l="l" t="t" r="r" b="b"/>
            <a:pathLst>
              <a:path w="26130" h="26130" extrusionOk="0">
                <a:moveTo>
                  <a:pt x="13066" y="4480"/>
                </a:moveTo>
                <a:cubicBezTo>
                  <a:pt x="17799" y="4480"/>
                  <a:pt x="21651" y="8330"/>
                  <a:pt x="21651" y="13065"/>
                </a:cubicBezTo>
                <a:cubicBezTo>
                  <a:pt x="21651" y="17800"/>
                  <a:pt x="17799" y="21651"/>
                  <a:pt x="13066" y="21651"/>
                </a:cubicBezTo>
                <a:cubicBezTo>
                  <a:pt x="8331" y="21651"/>
                  <a:pt x="4479" y="17800"/>
                  <a:pt x="4479" y="13065"/>
                </a:cubicBezTo>
                <a:cubicBezTo>
                  <a:pt x="4479" y="8330"/>
                  <a:pt x="8331" y="4480"/>
                  <a:pt x="13066" y="4480"/>
                </a:cubicBezTo>
                <a:close/>
                <a:moveTo>
                  <a:pt x="13066" y="0"/>
                </a:moveTo>
                <a:cubicBezTo>
                  <a:pt x="5862" y="0"/>
                  <a:pt x="1" y="5861"/>
                  <a:pt x="1" y="13065"/>
                </a:cubicBezTo>
                <a:cubicBezTo>
                  <a:pt x="1" y="20269"/>
                  <a:pt x="5862" y="26130"/>
                  <a:pt x="13066" y="26130"/>
                </a:cubicBezTo>
                <a:cubicBezTo>
                  <a:pt x="20269" y="26130"/>
                  <a:pt x="26129" y="20269"/>
                  <a:pt x="26129" y="13065"/>
                </a:cubicBezTo>
                <a:cubicBezTo>
                  <a:pt x="26129" y="5861"/>
                  <a:pt x="20269" y="0"/>
                  <a:pt x="130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22"/>
          <p:cNvGrpSpPr/>
          <p:nvPr/>
        </p:nvGrpSpPr>
        <p:grpSpPr>
          <a:xfrm>
            <a:off x="2398434" y="4833101"/>
            <a:ext cx="2213532" cy="386335"/>
            <a:chOff x="2018759" y="4833101"/>
            <a:chExt cx="2213532" cy="386335"/>
          </a:xfrm>
        </p:grpSpPr>
        <p:sp>
          <p:nvSpPr>
            <p:cNvPr id="326" name="Google Shape;326;p22"/>
            <p:cNvSpPr/>
            <p:nvPr/>
          </p:nvSpPr>
          <p:spPr>
            <a:xfrm>
              <a:off x="2018759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0" y="0"/>
                  </a:moveTo>
                  <a:lnTo>
                    <a:pt x="7057" y="7057"/>
                  </a:lnTo>
                  <a:lnTo>
                    <a:pt x="0" y="14113"/>
                  </a:lnTo>
                  <a:lnTo>
                    <a:pt x="10545" y="14113"/>
                  </a:lnTo>
                  <a:lnTo>
                    <a:pt x="17601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2595990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1" y="0"/>
                  </a:moveTo>
                  <a:lnTo>
                    <a:pt x="7057" y="7057"/>
                  </a:lnTo>
                  <a:lnTo>
                    <a:pt x="1" y="14113"/>
                  </a:lnTo>
                  <a:lnTo>
                    <a:pt x="10545" y="14113"/>
                  </a:lnTo>
                  <a:lnTo>
                    <a:pt x="17602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2307375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1" y="0"/>
                  </a:moveTo>
                  <a:lnTo>
                    <a:pt x="7057" y="7057"/>
                  </a:lnTo>
                  <a:lnTo>
                    <a:pt x="1" y="14113"/>
                  </a:lnTo>
                  <a:lnTo>
                    <a:pt x="10545" y="14113"/>
                  </a:lnTo>
                  <a:lnTo>
                    <a:pt x="17601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3173249" y="4833101"/>
              <a:ext cx="481783" cy="386335"/>
            </a:xfrm>
            <a:custGeom>
              <a:avLst/>
              <a:gdLst/>
              <a:ahLst/>
              <a:cxnLst/>
              <a:rect l="l" t="t" r="r" b="b"/>
              <a:pathLst>
                <a:path w="17601" h="14114" extrusionOk="0">
                  <a:moveTo>
                    <a:pt x="0" y="0"/>
                  </a:moveTo>
                  <a:lnTo>
                    <a:pt x="7057" y="7057"/>
                  </a:lnTo>
                  <a:lnTo>
                    <a:pt x="0" y="14113"/>
                  </a:lnTo>
                  <a:lnTo>
                    <a:pt x="10545" y="14113"/>
                  </a:lnTo>
                  <a:lnTo>
                    <a:pt x="17601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2884633" y="4833101"/>
              <a:ext cx="481783" cy="386335"/>
            </a:xfrm>
            <a:custGeom>
              <a:avLst/>
              <a:gdLst/>
              <a:ahLst/>
              <a:cxnLst/>
              <a:rect l="l" t="t" r="r" b="b"/>
              <a:pathLst>
                <a:path w="17601" h="14114" extrusionOk="0">
                  <a:moveTo>
                    <a:pt x="0" y="0"/>
                  </a:moveTo>
                  <a:lnTo>
                    <a:pt x="7057" y="7057"/>
                  </a:lnTo>
                  <a:lnTo>
                    <a:pt x="0" y="14113"/>
                  </a:lnTo>
                  <a:lnTo>
                    <a:pt x="10544" y="14113"/>
                  </a:lnTo>
                  <a:lnTo>
                    <a:pt x="17601" y="7057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3750453" y="4833101"/>
              <a:ext cx="481838" cy="386335"/>
            </a:xfrm>
            <a:custGeom>
              <a:avLst/>
              <a:gdLst/>
              <a:ahLst/>
              <a:cxnLst/>
              <a:rect l="l" t="t" r="r" b="b"/>
              <a:pathLst>
                <a:path w="17603" h="14114" extrusionOk="0">
                  <a:moveTo>
                    <a:pt x="1" y="0"/>
                  </a:moveTo>
                  <a:lnTo>
                    <a:pt x="7058" y="7057"/>
                  </a:lnTo>
                  <a:lnTo>
                    <a:pt x="1" y="14113"/>
                  </a:lnTo>
                  <a:lnTo>
                    <a:pt x="10545" y="14113"/>
                  </a:lnTo>
                  <a:lnTo>
                    <a:pt x="17602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3461865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1" y="0"/>
                  </a:moveTo>
                  <a:lnTo>
                    <a:pt x="7057" y="7057"/>
                  </a:lnTo>
                  <a:lnTo>
                    <a:pt x="1" y="14113"/>
                  </a:lnTo>
                  <a:lnTo>
                    <a:pt x="10544" y="14113"/>
                  </a:lnTo>
                  <a:lnTo>
                    <a:pt x="17601" y="7057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22"/>
          <p:cNvGrpSpPr/>
          <p:nvPr/>
        </p:nvGrpSpPr>
        <p:grpSpPr>
          <a:xfrm>
            <a:off x="8499323" y="1218598"/>
            <a:ext cx="572705" cy="572705"/>
            <a:chOff x="7944875" y="2325675"/>
            <a:chExt cx="572705" cy="572705"/>
          </a:xfrm>
        </p:grpSpPr>
        <p:sp>
          <p:nvSpPr>
            <p:cNvPr id="334" name="Google Shape;334;p22"/>
            <p:cNvSpPr/>
            <p:nvPr/>
          </p:nvSpPr>
          <p:spPr>
            <a:xfrm>
              <a:off x="7944875" y="2325715"/>
              <a:ext cx="572705" cy="572664"/>
            </a:xfrm>
            <a:custGeom>
              <a:avLst/>
              <a:gdLst/>
              <a:ahLst/>
              <a:cxnLst/>
              <a:rect l="l" t="t" r="r" b="b"/>
              <a:pathLst>
                <a:path w="14182" h="14181" extrusionOk="0">
                  <a:moveTo>
                    <a:pt x="10573" y="0"/>
                  </a:moveTo>
                  <a:lnTo>
                    <a:pt x="0" y="10573"/>
                  </a:lnTo>
                  <a:lnTo>
                    <a:pt x="3609" y="14181"/>
                  </a:lnTo>
                  <a:lnTo>
                    <a:pt x="14182" y="3608"/>
                  </a:lnTo>
                  <a:lnTo>
                    <a:pt x="10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7944875" y="2325675"/>
              <a:ext cx="572705" cy="572664"/>
            </a:xfrm>
            <a:custGeom>
              <a:avLst/>
              <a:gdLst/>
              <a:ahLst/>
              <a:cxnLst/>
              <a:rect l="l" t="t" r="r" b="b"/>
              <a:pathLst>
                <a:path w="14182" h="14181" extrusionOk="0">
                  <a:moveTo>
                    <a:pt x="3609" y="0"/>
                  </a:moveTo>
                  <a:lnTo>
                    <a:pt x="0" y="3608"/>
                  </a:lnTo>
                  <a:lnTo>
                    <a:pt x="10573" y="14181"/>
                  </a:lnTo>
                  <a:lnTo>
                    <a:pt x="14182" y="10573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BE162A9-5325-49EA-89C5-1740F767B2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3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3"/>
          <p:cNvSpPr txBox="1">
            <a:spLocks noGrp="1"/>
          </p:cNvSpPr>
          <p:nvPr>
            <p:ph type="title"/>
          </p:nvPr>
        </p:nvSpPr>
        <p:spPr>
          <a:xfrm>
            <a:off x="720000" y="6309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3"/>
          <p:cNvSpPr txBox="1">
            <a:spLocks noGrp="1"/>
          </p:cNvSpPr>
          <p:nvPr>
            <p:ph type="subTitle" idx="1"/>
          </p:nvPr>
        </p:nvSpPr>
        <p:spPr>
          <a:xfrm>
            <a:off x="1076281" y="1863914"/>
            <a:ext cx="3345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 txBox="1">
            <a:spLocks noGrp="1"/>
          </p:cNvSpPr>
          <p:nvPr>
            <p:ph type="subTitle" idx="2"/>
          </p:nvPr>
        </p:nvSpPr>
        <p:spPr>
          <a:xfrm>
            <a:off x="4722419" y="1863921"/>
            <a:ext cx="3345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3"/>
          <p:cNvSpPr txBox="1">
            <a:spLocks noGrp="1"/>
          </p:cNvSpPr>
          <p:nvPr>
            <p:ph type="subTitle" idx="3"/>
          </p:nvPr>
        </p:nvSpPr>
        <p:spPr>
          <a:xfrm>
            <a:off x="1076281" y="3399788"/>
            <a:ext cx="3345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3"/>
          <p:cNvSpPr txBox="1">
            <a:spLocks noGrp="1"/>
          </p:cNvSpPr>
          <p:nvPr>
            <p:ph type="subTitle" idx="4"/>
          </p:nvPr>
        </p:nvSpPr>
        <p:spPr>
          <a:xfrm>
            <a:off x="4722431" y="3399788"/>
            <a:ext cx="33414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3"/>
          <p:cNvSpPr txBox="1">
            <a:spLocks noGrp="1"/>
          </p:cNvSpPr>
          <p:nvPr>
            <p:ph type="subTitle" idx="5"/>
          </p:nvPr>
        </p:nvSpPr>
        <p:spPr>
          <a:xfrm>
            <a:off x="1076281" y="1386013"/>
            <a:ext cx="3345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4" name="Google Shape;344;p23"/>
          <p:cNvSpPr txBox="1">
            <a:spLocks noGrp="1"/>
          </p:cNvSpPr>
          <p:nvPr>
            <p:ph type="subTitle" idx="6"/>
          </p:nvPr>
        </p:nvSpPr>
        <p:spPr>
          <a:xfrm>
            <a:off x="1076281" y="2921879"/>
            <a:ext cx="3345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5" name="Google Shape;345;p23"/>
          <p:cNvSpPr txBox="1">
            <a:spLocks noGrp="1"/>
          </p:cNvSpPr>
          <p:nvPr>
            <p:ph type="subTitle" idx="7"/>
          </p:nvPr>
        </p:nvSpPr>
        <p:spPr>
          <a:xfrm>
            <a:off x="4722388" y="1386013"/>
            <a:ext cx="3345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6" name="Google Shape;346;p23"/>
          <p:cNvSpPr txBox="1">
            <a:spLocks noGrp="1"/>
          </p:cNvSpPr>
          <p:nvPr>
            <p:ph type="subTitle" idx="8"/>
          </p:nvPr>
        </p:nvSpPr>
        <p:spPr>
          <a:xfrm>
            <a:off x="4722389" y="2921879"/>
            <a:ext cx="33414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47" name="Google Shape;347;p23"/>
          <p:cNvGrpSpPr/>
          <p:nvPr/>
        </p:nvGrpSpPr>
        <p:grpSpPr>
          <a:xfrm rot="-5400000">
            <a:off x="4380638" y="4225825"/>
            <a:ext cx="382725" cy="1909800"/>
            <a:chOff x="6371750" y="741400"/>
            <a:chExt cx="382725" cy="1909800"/>
          </a:xfrm>
        </p:grpSpPr>
        <p:sp>
          <p:nvSpPr>
            <p:cNvPr id="348" name="Google Shape;348;p23"/>
            <p:cNvSpPr/>
            <p:nvPr/>
          </p:nvSpPr>
          <p:spPr>
            <a:xfrm>
              <a:off x="6371750" y="213282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0"/>
                  </a:moveTo>
                  <a:lnTo>
                    <a:pt x="0" y="5425"/>
                  </a:lnTo>
                  <a:lnTo>
                    <a:pt x="15309" y="20734"/>
                  </a:lnTo>
                  <a:lnTo>
                    <a:pt x="15266" y="152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6371750" y="185452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6371750" y="1576250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6371750" y="129797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0"/>
                  </a:moveTo>
                  <a:lnTo>
                    <a:pt x="0" y="5425"/>
                  </a:lnTo>
                  <a:lnTo>
                    <a:pt x="15309" y="20734"/>
                  </a:lnTo>
                  <a:lnTo>
                    <a:pt x="15266" y="152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6371750" y="101967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6371750" y="741400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/>
          <p:nvPr/>
        </p:nvSpPr>
        <p:spPr>
          <a:xfrm>
            <a:off x="8798650" y="949725"/>
            <a:ext cx="653250" cy="653250"/>
          </a:xfrm>
          <a:custGeom>
            <a:avLst/>
            <a:gdLst/>
            <a:ahLst/>
            <a:cxnLst/>
            <a:rect l="l" t="t" r="r" b="b"/>
            <a:pathLst>
              <a:path w="26130" h="26130" extrusionOk="0">
                <a:moveTo>
                  <a:pt x="13066" y="4480"/>
                </a:moveTo>
                <a:cubicBezTo>
                  <a:pt x="17799" y="4480"/>
                  <a:pt x="21651" y="8330"/>
                  <a:pt x="21651" y="13065"/>
                </a:cubicBezTo>
                <a:cubicBezTo>
                  <a:pt x="21651" y="17800"/>
                  <a:pt x="17799" y="21651"/>
                  <a:pt x="13066" y="21651"/>
                </a:cubicBezTo>
                <a:cubicBezTo>
                  <a:pt x="8331" y="21651"/>
                  <a:pt x="4479" y="17800"/>
                  <a:pt x="4479" y="13065"/>
                </a:cubicBezTo>
                <a:cubicBezTo>
                  <a:pt x="4479" y="8330"/>
                  <a:pt x="8331" y="4480"/>
                  <a:pt x="13066" y="4480"/>
                </a:cubicBezTo>
                <a:close/>
                <a:moveTo>
                  <a:pt x="13066" y="0"/>
                </a:moveTo>
                <a:cubicBezTo>
                  <a:pt x="5862" y="0"/>
                  <a:pt x="1" y="5861"/>
                  <a:pt x="1" y="13065"/>
                </a:cubicBezTo>
                <a:cubicBezTo>
                  <a:pt x="1" y="20269"/>
                  <a:pt x="5862" y="26130"/>
                  <a:pt x="13066" y="26130"/>
                </a:cubicBezTo>
                <a:cubicBezTo>
                  <a:pt x="20269" y="26130"/>
                  <a:pt x="26129" y="20269"/>
                  <a:pt x="26129" y="13065"/>
                </a:cubicBezTo>
                <a:cubicBezTo>
                  <a:pt x="26129" y="5861"/>
                  <a:pt x="20269" y="0"/>
                  <a:pt x="130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3"/>
          <p:cNvGrpSpPr/>
          <p:nvPr/>
        </p:nvGrpSpPr>
        <p:grpSpPr>
          <a:xfrm>
            <a:off x="8499323" y="4317648"/>
            <a:ext cx="572705" cy="572705"/>
            <a:chOff x="7944875" y="2325675"/>
            <a:chExt cx="572705" cy="572705"/>
          </a:xfrm>
        </p:grpSpPr>
        <p:sp>
          <p:nvSpPr>
            <p:cNvPr id="356" name="Google Shape;356;p23"/>
            <p:cNvSpPr/>
            <p:nvPr/>
          </p:nvSpPr>
          <p:spPr>
            <a:xfrm>
              <a:off x="7944875" y="2325715"/>
              <a:ext cx="572705" cy="572664"/>
            </a:xfrm>
            <a:custGeom>
              <a:avLst/>
              <a:gdLst/>
              <a:ahLst/>
              <a:cxnLst/>
              <a:rect l="l" t="t" r="r" b="b"/>
              <a:pathLst>
                <a:path w="14182" h="14181" extrusionOk="0">
                  <a:moveTo>
                    <a:pt x="10573" y="0"/>
                  </a:moveTo>
                  <a:lnTo>
                    <a:pt x="0" y="10573"/>
                  </a:lnTo>
                  <a:lnTo>
                    <a:pt x="3609" y="14181"/>
                  </a:lnTo>
                  <a:lnTo>
                    <a:pt x="14182" y="3608"/>
                  </a:lnTo>
                  <a:lnTo>
                    <a:pt x="10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7944875" y="2325675"/>
              <a:ext cx="572705" cy="572664"/>
            </a:xfrm>
            <a:custGeom>
              <a:avLst/>
              <a:gdLst/>
              <a:ahLst/>
              <a:cxnLst/>
              <a:rect l="l" t="t" r="r" b="b"/>
              <a:pathLst>
                <a:path w="14182" h="14181" extrusionOk="0">
                  <a:moveTo>
                    <a:pt x="3609" y="0"/>
                  </a:moveTo>
                  <a:lnTo>
                    <a:pt x="0" y="3608"/>
                  </a:lnTo>
                  <a:lnTo>
                    <a:pt x="10573" y="14181"/>
                  </a:lnTo>
                  <a:lnTo>
                    <a:pt x="14182" y="10573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06B93ED-5C37-46F7-8506-9847FA5AD3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6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6"/>
          <p:cNvGrpSpPr/>
          <p:nvPr/>
        </p:nvGrpSpPr>
        <p:grpSpPr>
          <a:xfrm>
            <a:off x="741534" y="4833101"/>
            <a:ext cx="2213532" cy="386335"/>
            <a:chOff x="2018759" y="4833101"/>
            <a:chExt cx="2213532" cy="386335"/>
          </a:xfrm>
        </p:grpSpPr>
        <p:sp>
          <p:nvSpPr>
            <p:cNvPr id="401" name="Google Shape;401;p26"/>
            <p:cNvSpPr/>
            <p:nvPr/>
          </p:nvSpPr>
          <p:spPr>
            <a:xfrm>
              <a:off x="2018759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0" y="0"/>
                  </a:moveTo>
                  <a:lnTo>
                    <a:pt x="7057" y="7057"/>
                  </a:lnTo>
                  <a:lnTo>
                    <a:pt x="0" y="14113"/>
                  </a:lnTo>
                  <a:lnTo>
                    <a:pt x="10545" y="14113"/>
                  </a:lnTo>
                  <a:lnTo>
                    <a:pt x="17601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2595990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1" y="0"/>
                  </a:moveTo>
                  <a:lnTo>
                    <a:pt x="7057" y="7057"/>
                  </a:lnTo>
                  <a:lnTo>
                    <a:pt x="1" y="14113"/>
                  </a:lnTo>
                  <a:lnTo>
                    <a:pt x="10545" y="14113"/>
                  </a:lnTo>
                  <a:lnTo>
                    <a:pt x="17602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2307375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1" y="0"/>
                  </a:moveTo>
                  <a:lnTo>
                    <a:pt x="7057" y="7057"/>
                  </a:lnTo>
                  <a:lnTo>
                    <a:pt x="1" y="14113"/>
                  </a:lnTo>
                  <a:lnTo>
                    <a:pt x="10545" y="14113"/>
                  </a:lnTo>
                  <a:lnTo>
                    <a:pt x="17601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3173249" y="4833101"/>
              <a:ext cx="481783" cy="386335"/>
            </a:xfrm>
            <a:custGeom>
              <a:avLst/>
              <a:gdLst/>
              <a:ahLst/>
              <a:cxnLst/>
              <a:rect l="l" t="t" r="r" b="b"/>
              <a:pathLst>
                <a:path w="17601" h="14114" extrusionOk="0">
                  <a:moveTo>
                    <a:pt x="0" y="0"/>
                  </a:moveTo>
                  <a:lnTo>
                    <a:pt x="7057" y="7057"/>
                  </a:lnTo>
                  <a:lnTo>
                    <a:pt x="0" y="14113"/>
                  </a:lnTo>
                  <a:lnTo>
                    <a:pt x="10545" y="14113"/>
                  </a:lnTo>
                  <a:lnTo>
                    <a:pt x="17601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2884633" y="4833101"/>
              <a:ext cx="481783" cy="386335"/>
            </a:xfrm>
            <a:custGeom>
              <a:avLst/>
              <a:gdLst/>
              <a:ahLst/>
              <a:cxnLst/>
              <a:rect l="l" t="t" r="r" b="b"/>
              <a:pathLst>
                <a:path w="17601" h="14114" extrusionOk="0">
                  <a:moveTo>
                    <a:pt x="0" y="0"/>
                  </a:moveTo>
                  <a:lnTo>
                    <a:pt x="7057" y="7057"/>
                  </a:lnTo>
                  <a:lnTo>
                    <a:pt x="0" y="14113"/>
                  </a:lnTo>
                  <a:lnTo>
                    <a:pt x="10544" y="14113"/>
                  </a:lnTo>
                  <a:lnTo>
                    <a:pt x="17601" y="7057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3750453" y="4833101"/>
              <a:ext cx="481838" cy="386335"/>
            </a:xfrm>
            <a:custGeom>
              <a:avLst/>
              <a:gdLst/>
              <a:ahLst/>
              <a:cxnLst/>
              <a:rect l="l" t="t" r="r" b="b"/>
              <a:pathLst>
                <a:path w="17603" h="14114" extrusionOk="0">
                  <a:moveTo>
                    <a:pt x="1" y="0"/>
                  </a:moveTo>
                  <a:lnTo>
                    <a:pt x="7058" y="7057"/>
                  </a:lnTo>
                  <a:lnTo>
                    <a:pt x="1" y="14113"/>
                  </a:lnTo>
                  <a:lnTo>
                    <a:pt x="10545" y="14113"/>
                  </a:lnTo>
                  <a:lnTo>
                    <a:pt x="17602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3461865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1" y="0"/>
                  </a:moveTo>
                  <a:lnTo>
                    <a:pt x="7057" y="7057"/>
                  </a:lnTo>
                  <a:lnTo>
                    <a:pt x="1" y="14113"/>
                  </a:lnTo>
                  <a:lnTo>
                    <a:pt x="10544" y="14113"/>
                  </a:lnTo>
                  <a:lnTo>
                    <a:pt x="17601" y="7057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08;p26"/>
          <p:cNvGrpSpPr/>
          <p:nvPr/>
        </p:nvGrpSpPr>
        <p:grpSpPr>
          <a:xfrm>
            <a:off x="8490023" y="2285398"/>
            <a:ext cx="572705" cy="572705"/>
            <a:chOff x="7944875" y="2325675"/>
            <a:chExt cx="572705" cy="572705"/>
          </a:xfrm>
        </p:grpSpPr>
        <p:sp>
          <p:nvSpPr>
            <p:cNvPr id="409" name="Google Shape;409;p26"/>
            <p:cNvSpPr/>
            <p:nvPr/>
          </p:nvSpPr>
          <p:spPr>
            <a:xfrm>
              <a:off x="7944875" y="2325715"/>
              <a:ext cx="572705" cy="572664"/>
            </a:xfrm>
            <a:custGeom>
              <a:avLst/>
              <a:gdLst/>
              <a:ahLst/>
              <a:cxnLst/>
              <a:rect l="l" t="t" r="r" b="b"/>
              <a:pathLst>
                <a:path w="14182" h="14181" extrusionOk="0">
                  <a:moveTo>
                    <a:pt x="10573" y="0"/>
                  </a:moveTo>
                  <a:lnTo>
                    <a:pt x="0" y="10573"/>
                  </a:lnTo>
                  <a:lnTo>
                    <a:pt x="3609" y="14181"/>
                  </a:lnTo>
                  <a:lnTo>
                    <a:pt x="14182" y="3608"/>
                  </a:lnTo>
                  <a:lnTo>
                    <a:pt x="10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7944875" y="2325675"/>
              <a:ext cx="572705" cy="572664"/>
            </a:xfrm>
            <a:custGeom>
              <a:avLst/>
              <a:gdLst/>
              <a:ahLst/>
              <a:cxnLst/>
              <a:rect l="l" t="t" r="r" b="b"/>
              <a:pathLst>
                <a:path w="14182" h="14181" extrusionOk="0">
                  <a:moveTo>
                    <a:pt x="3609" y="0"/>
                  </a:moveTo>
                  <a:lnTo>
                    <a:pt x="0" y="3608"/>
                  </a:lnTo>
                  <a:lnTo>
                    <a:pt x="10573" y="14181"/>
                  </a:lnTo>
                  <a:lnTo>
                    <a:pt x="14182" y="10573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6"/>
          <p:cNvSpPr/>
          <p:nvPr userDrawn="1"/>
        </p:nvSpPr>
        <p:spPr>
          <a:xfrm>
            <a:off x="8104150" y="4711688"/>
            <a:ext cx="653250" cy="653250"/>
          </a:xfrm>
          <a:custGeom>
            <a:avLst/>
            <a:gdLst/>
            <a:ahLst/>
            <a:cxnLst/>
            <a:rect l="l" t="t" r="r" b="b"/>
            <a:pathLst>
              <a:path w="26130" h="26130" extrusionOk="0">
                <a:moveTo>
                  <a:pt x="13066" y="4480"/>
                </a:moveTo>
                <a:cubicBezTo>
                  <a:pt x="17799" y="4480"/>
                  <a:pt x="21651" y="8330"/>
                  <a:pt x="21651" y="13065"/>
                </a:cubicBezTo>
                <a:cubicBezTo>
                  <a:pt x="21651" y="17800"/>
                  <a:pt x="17799" y="21651"/>
                  <a:pt x="13066" y="21651"/>
                </a:cubicBezTo>
                <a:cubicBezTo>
                  <a:pt x="8331" y="21651"/>
                  <a:pt x="4479" y="17800"/>
                  <a:pt x="4479" y="13065"/>
                </a:cubicBezTo>
                <a:cubicBezTo>
                  <a:pt x="4479" y="8330"/>
                  <a:pt x="8331" y="4480"/>
                  <a:pt x="13066" y="4480"/>
                </a:cubicBezTo>
                <a:close/>
                <a:moveTo>
                  <a:pt x="13066" y="0"/>
                </a:moveTo>
                <a:cubicBezTo>
                  <a:pt x="5862" y="0"/>
                  <a:pt x="1" y="5861"/>
                  <a:pt x="1" y="13065"/>
                </a:cubicBezTo>
                <a:cubicBezTo>
                  <a:pt x="1" y="20269"/>
                  <a:pt x="5862" y="26130"/>
                  <a:pt x="13066" y="26130"/>
                </a:cubicBezTo>
                <a:cubicBezTo>
                  <a:pt x="20269" y="26130"/>
                  <a:pt x="26129" y="20269"/>
                  <a:pt x="26129" y="13065"/>
                </a:cubicBezTo>
                <a:cubicBezTo>
                  <a:pt x="26129" y="5861"/>
                  <a:pt x="20269" y="0"/>
                  <a:pt x="130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6"/>
          <p:cNvSpPr/>
          <p:nvPr/>
        </p:nvSpPr>
        <p:spPr>
          <a:xfrm>
            <a:off x="-325075" y="492525"/>
            <a:ext cx="653250" cy="653250"/>
          </a:xfrm>
          <a:custGeom>
            <a:avLst/>
            <a:gdLst/>
            <a:ahLst/>
            <a:cxnLst/>
            <a:rect l="l" t="t" r="r" b="b"/>
            <a:pathLst>
              <a:path w="26130" h="26130" extrusionOk="0">
                <a:moveTo>
                  <a:pt x="13066" y="4480"/>
                </a:moveTo>
                <a:cubicBezTo>
                  <a:pt x="17799" y="4480"/>
                  <a:pt x="21651" y="8330"/>
                  <a:pt x="21651" y="13065"/>
                </a:cubicBezTo>
                <a:cubicBezTo>
                  <a:pt x="21651" y="17800"/>
                  <a:pt x="17799" y="21651"/>
                  <a:pt x="13066" y="21651"/>
                </a:cubicBezTo>
                <a:cubicBezTo>
                  <a:pt x="8331" y="21651"/>
                  <a:pt x="4479" y="17800"/>
                  <a:pt x="4479" y="13065"/>
                </a:cubicBezTo>
                <a:cubicBezTo>
                  <a:pt x="4479" y="8330"/>
                  <a:pt x="8331" y="4480"/>
                  <a:pt x="13066" y="4480"/>
                </a:cubicBezTo>
                <a:close/>
                <a:moveTo>
                  <a:pt x="13066" y="0"/>
                </a:moveTo>
                <a:cubicBezTo>
                  <a:pt x="5862" y="0"/>
                  <a:pt x="1" y="5861"/>
                  <a:pt x="1" y="13065"/>
                </a:cubicBezTo>
                <a:cubicBezTo>
                  <a:pt x="1" y="20269"/>
                  <a:pt x="5862" y="26130"/>
                  <a:pt x="13066" y="26130"/>
                </a:cubicBezTo>
                <a:cubicBezTo>
                  <a:pt x="20269" y="26130"/>
                  <a:pt x="26129" y="20269"/>
                  <a:pt x="26129" y="13065"/>
                </a:cubicBezTo>
                <a:cubicBezTo>
                  <a:pt x="26129" y="5861"/>
                  <a:pt x="20269" y="0"/>
                  <a:pt x="13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A99EEBB-FDF0-4A23-939A-09A7660C18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7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p27"/>
          <p:cNvGrpSpPr/>
          <p:nvPr/>
        </p:nvGrpSpPr>
        <p:grpSpPr>
          <a:xfrm>
            <a:off x="-152337" y="943400"/>
            <a:ext cx="382725" cy="1909800"/>
            <a:chOff x="6371750" y="741400"/>
            <a:chExt cx="382725" cy="1909800"/>
          </a:xfrm>
        </p:grpSpPr>
        <p:sp>
          <p:nvSpPr>
            <p:cNvPr id="416" name="Google Shape;416;p27"/>
            <p:cNvSpPr/>
            <p:nvPr/>
          </p:nvSpPr>
          <p:spPr>
            <a:xfrm>
              <a:off x="6371750" y="213282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0"/>
                  </a:moveTo>
                  <a:lnTo>
                    <a:pt x="0" y="5425"/>
                  </a:lnTo>
                  <a:lnTo>
                    <a:pt x="15309" y="20734"/>
                  </a:lnTo>
                  <a:lnTo>
                    <a:pt x="15266" y="152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6371750" y="185452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6371750" y="1576250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6371750" y="129797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0"/>
                  </a:moveTo>
                  <a:lnTo>
                    <a:pt x="0" y="5425"/>
                  </a:lnTo>
                  <a:lnTo>
                    <a:pt x="15309" y="20734"/>
                  </a:lnTo>
                  <a:lnTo>
                    <a:pt x="15266" y="152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6371750" y="101967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6371750" y="741400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7"/>
          <p:cNvGrpSpPr/>
          <p:nvPr/>
        </p:nvGrpSpPr>
        <p:grpSpPr>
          <a:xfrm>
            <a:off x="8347823" y="3221073"/>
            <a:ext cx="572705" cy="572705"/>
            <a:chOff x="7944875" y="2325675"/>
            <a:chExt cx="572705" cy="572705"/>
          </a:xfrm>
        </p:grpSpPr>
        <p:sp>
          <p:nvSpPr>
            <p:cNvPr id="423" name="Google Shape;423;p27"/>
            <p:cNvSpPr/>
            <p:nvPr/>
          </p:nvSpPr>
          <p:spPr>
            <a:xfrm>
              <a:off x="7944875" y="2325715"/>
              <a:ext cx="572705" cy="572664"/>
            </a:xfrm>
            <a:custGeom>
              <a:avLst/>
              <a:gdLst/>
              <a:ahLst/>
              <a:cxnLst/>
              <a:rect l="l" t="t" r="r" b="b"/>
              <a:pathLst>
                <a:path w="14182" h="14181" extrusionOk="0">
                  <a:moveTo>
                    <a:pt x="10573" y="0"/>
                  </a:moveTo>
                  <a:lnTo>
                    <a:pt x="0" y="10573"/>
                  </a:lnTo>
                  <a:lnTo>
                    <a:pt x="3609" y="14181"/>
                  </a:lnTo>
                  <a:lnTo>
                    <a:pt x="14182" y="3608"/>
                  </a:lnTo>
                  <a:lnTo>
                    <a:pt x="105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7"/>
            <p:cNvSpPr/>
            <p:nvPr/>
          </p:nvSpPr>
          <p:spPr>
            <a:xfrm>
              <a:off x="7944875" y="2325675"/>
              <a:ext cx="572705" cy="572664"/>
            </a:xfrm>
            <a:custGeom>
              <a:avLst/>
              <a:gdLst/>
              <a:ahLst/>
              <a:cxnLst/>
              <a:rect l="l" t="t" r="r" b="b"/>
              <a:pathLst>
                <a:path w="14182" h="14181" extrusionOk="0">
                  <a:moveTo>
                    <a:pt x="3609" y="0"/>
                  </a:moveTo>
                  <a:lnTo>
                    <a:pt x="0" y="3608"/>
                  </a:lnTo>
                  <a:lnTo>
                    <a:pt x="10573" y="14181"/>
                  </a:lnTo>
                  <a:lnTo>
                    <a:pt x="14182" y="10573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7"/>
          <p:cNvSpPr/>
          <p:nvPr/>
        </p:nvSpPr>
        <p:spPr>
          <a:xfrm>
            <a:off x="2668755" y="4711688"/>
            <a:ext cx="653250" cy="653250"/>
          </a:xfrm>
          <a:custGeom>
            <a:avLst/>
            <a:gdLst/>
            <a:ahLst/>
            <a:cxnLst/>
            <a:rect l="l" t="t" r="r" b="b"/>
            <a:pathLst>
              <a:path w="26130" h="26130" extrusionOk="0">
                <a:moveTo>
                  <a:pt x="13066" y="4480"/>
                </a:moveTo>
                <a:cubicBezTo>
                  <a:pt x="17799" y="4480"/>
                  <a:pt x="21651" y="8330"/>
                  <a:pt x="21651" y="13065"/>
                </a:cubicBezTo>
                <a:cubicBezTo>
                  <a:pt x="21651" y="17800"/>
                  <a:pt x="17799" y="21651"/>
                  <a:pt x="13066" y="21651"/>
                </a:cubicBezTo>
                <a:cubicBezTo>
                  <a:pt x="8331" y="21651"/>
                  <a:pt x="4479" y="17800"/>
                  <a:pt x="4479" y="13065"/>
                </a:cubicBezTo>
                <a:cubicBezTo>
                  <a:pt x="4479" y="8330"/>
                  <a:pt x="8331" y="4480"/>
                  <a:pt x="13066" y="4480"/>
                </a:cubicBezTo>
                <a:close/>
                <a:moveTo>
                  <a:pt x="13066" y="0"/>
                </a:moveTo>
                <a:cubicBezTo>
                  <a:pt x="5862" y="0"/>
                  <a:pt x="1" y="5861"/>
                  <a:pt x="1" y="13065"/>
                </a:cubicBezTo>
                <a:cubicBezTo>
                  <a:pt x="1" y="20269"/>
                  <a:pt x="5862" y="26130"/>
                  <a:pt x="13066" y="26130"/>
                </a:cubicBezTo>
                <a:cubicBezTo>
                  <a:pt x="20269" y="26130"/>
                  <a:pt x="26129" y="20269"/>
                  <a:pt x="26129" y="13065"/>
                </a:cubicBezTo>
                <a:cubicBezTo>
                  <a:pt x="26129" y="5861"/>
                  <a:pt x="20269" y="0"/>
                  <a:pt x="13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BD90A17-4F33-4A9C-9C73-65985FF89F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5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720000" y="6309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1"/>
          </p:nvPr>
        </p:nvSpPr>
        <p:spPr>
          <a:xfrm>
            <a:off x="4954122" y="2169999"/>
            <a:ext cx="27918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2"/>
          </p:nvPr>
        </p:nvSpPr>
        <p:spPr>
          <a:xfrm>
            <a:off x="1398091" y="2170005"/>
            <a:ext cx="27918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3"/>
          </p:nvPr>
        </p:nvSpPr>
        <p:spPr>
          <a:xfrm>
            <a:off x="1398078" y="1692100"/>
            <a:ext cx="27918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4"/>
          </p:nvPr>
        </p:nvSpPr>
        <p:spPr>
          <a:xfrm>
            <a:off x="4954122" y="1692100"/>
            <a:ext cx="27918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61" name="Google Shape;61;p5"/>
          <p:cNvGrpSpPr/>
          <p:nvPr/>
        </p:nvGrpSpPr>
        <p:grpSpPr>
          <a:xfrm>
            <a:off x="7103784" y="4833101"/>
            <a:ext cx="2213532" cy="386335"/>
            <a:chOff x="2018759" y="4833101"/>
            <a:chExt cx="2213532" cy="386335"/>
          </a:xfrm>
        </p:grpSpPr>
        <p:sp>
          <p:nvSpPr>
            <p:cNvPr id="62" name="Google Shape;62;p5"/>
            <p:cNvSpPr/>
            <p:nvPr/>
          </p:nvSpPr>
          <p:spPr>
            <a:xfrm>
              <a:off x="2018759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0" y="0"/>
                  </a:moveTo>
                  <a:lnTo>
                    <a:pt x="7057" y="7057"/>
                  </a:lnTo>
                  <a:lnTo>
                    <a:pt x="0" y="14113"/>
                  </a:lnTo>
                  <a:lnTo>
                    <a:pt x="10545" y="14113"/>
                  </a:lnTo>
                  <a:lnTo>
                    <a:pt x="17601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2595990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1" y="0"/>
                  </a:moveTo>
                  <a:lnTo>
                    <a:pt x="7057" y="7057"/>
                  </a:lnTo>
                  <a:lnTo>
                    <a:pt x="1" y="14113"/>
                  </a:lnTo>
                  <a:lnTo>
                    <a:pt x="10545" y="14113"/>
                  </a:lnTo>
                  <a:lnTo>
                    <a:pt x="17602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2307375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1" y="0"/>
                  </a:moveTo>
                  <a:lnTo>
                    <a:pt x="7057" y="7057"/>
                  </a:lnTo>
                  <a:lnTo>
                    <a:pt x="1" y="14113"/>
                  </a:lnTo>
                  <a:lnTo>
                    <a:pt x="10545" y="14113"/>
                  </a:lnTo>
                  <a:lnTo>
                    <a:pt x="17601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3173249" y="4833101"/>
              <a:ext cx="481783" cy="386335"/>
            </a:xfrm>
            <a:custGeom>
              <a:avLst/>
              <a:gdLst/>
              <a:ahLst/>
              <a:cxnLst/>
              <a:rect l="l" t="t" r="r" b="b"/>
              <a:pathLst>
                <a:path w="17601" h="14114" extrusionOk="0">
                  <a:moveTo>
                    <a:pt x="0" y="0"/>
                  </a:moveTo>
                  <a:lnTo>
                    <a:pt x="7057" y="7057"/>
                  </a:lnTo>
                  <a:lnTo>
                    <a:pt x="0" y="14113"/>
                  </a:lnTo>
                  <a:lnTo>
                    <a:pt x="10545" y="14113"/>
                  </a:lnTo>
                  <a:lnTo>
                    <a:pt x="17601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2884633" y="4833101"/>
              <a:ext cx="481783" cy="386335"/>
            </a:xfrm>
            <a:custGeom>
              <a:avLst/>
              <a:gdLst/>
              <a:ahLst/>
              <a:cxnLst/>
              <a:rect l="l" t="t" r="r" b="b"/>
              <a:pathLst>
                <a:path w="17601" h="14114" extrusionOk="0">
                  <a:moveTo>
                    <a:pt x="0" y="0"/>
                  </a:moveTo>
                  <a:lnTo>
                    <a:pt x="7057" y="7057"/>
                  </a:lnTo>
                  <a:lnTo>
                    <a:pt x="0" y="14113"/>
                  </a:lnTo>
                  <a:lnTo>
                    <a:pt x="10544" y="14113"/>
                  </a:lnTo>
                  <a:lnTo>
                    <a:pt x="17601" y="7057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3750453" y="4833101"/>
              <a:ext cx="481838" cy="386335"/>
            </a:xfrm>
            <a:custGeom>
              <a:avLst/>
              <a:gdLst/>
              <a:ahLst/>
              <a:cxnLst/>
              <a:rect l="l" t="t" r="r" b="b"/>
              <a:pathLst>
                <a:path w="17603" h="14114" extrusionOk="0">
                  <a:moveTo>
                    <a:pt x="1" y="0"/>
                  </a:moveTo>
                  <a:lnTo>
                    <a:pt x="7058" y="7057"/>
                  </a:lnTo>
                  <a:lnTo>
                    <a:pt x="1" y="14113"/>
                  </a:lnTo>
                  <a:lnTo>
                    <a:pt x="10545" y="14113"/>
                  </a:lnTo>
                  <a:lnTo>
                    <a:pt x="17602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3461865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1" y="0"/>
                  </a:moveTo>
                  <a:lnTo>
                    <a:pt x="7057" y="7057"/>
                  </a:lnTo>
                  <a:lnTo>
                    <a:pt x="1" y="14113"/>
                  </a:lnTo>
                  <a:lnTo>
                    <a:pt x="10544" y="14113"/>
                  </a:lnTo>
                  <a:lnTo>
                    <a:pt x="17601" y="7057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5"/>
          <p:cNvGrpSpPr/>
          <p:nvPr/>
        </p:nvGrpSpPr>
        <p:grpSpPr>
          <a:xfrm>
            <a:off x="-152337" y="626250"/>
            <a:ext cx="382725" cy="1909800"/>
            <a:chOff x="6371750" y="741400"/>
            <a:chExt cx="382725" cy="1909800"/>
          </a:xfrm>
        </p:grpSpPr>
        <p:sp>
          <p:nvSpPr>
            <p:cNvPr id="70" name="Google Shape;70;p5"/>
            <p:cNvSpPr/>
            <p:nvPr/>
          </p:nvSpPr>
          <p:spPr>
            <a:xfrm>
              <a:off x="6371750" y="213282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0"/>
                  </a:moveTo>
                  <a:lnTo>
                    <a:pt x="0" y="5425"/>
                  </a:lnTo>
                  <a:lnTo>
                    <a:pt x="15309" y="20734"/>
                  </a:lnTo>
                  <a:lnTo>
                    <a:pt x="15266" y="152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371750" y="185452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6371750" y="1576250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6371750" y="129797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0"/>
                  </a:moveTo>
                  <a:lnTo>
                    <a:pt x="0" y="5425"/>
                  </a:lnTo>
                  <a:lnTo>
                    <a:pt x="15309" y="20734"/>
                  </a:lnTo>
                  <a:lnTo>
                    <a:pt x="15266" y="152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6371750" y="101967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6371750" y="741400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5"/>
          <p:cNvSpPr/>
          <p:nvPr/>
        </p:nvSpPr>
        <p:spPr>
          <a:xfrm>
            <a:off x="386600" y="4711688"/>
            <a:ext cx="653250" cy="653250"/>
          </a:xfrm>
          <a:custGeom>
            <a:avLst/>
            <a:gdLst/>
            <a:ahLst/>
            <a:cxnLst/>
            <a:rect l="l" t="t" r="r" b="b"/>
            <a:pathLst>
              <a:path w="26130" h="26130" extrusionOk="0">
                <a:moveTo>
                  <a:pt x="13066" y="4480"/>
                </a:moveTo>
                <a:cubicBezTo>
                  <a:pt x="17799" y="4480"/>
                  <a:pt x="21651" y="8330"/>
                  <a:pt x="21651" y="13065"/>
                </a:cubicBezTo>
                <a:cubicBezTo>
                  <a:pt x="21651" y="17800"/>
                  <a:pt x="17799" y="21651"/>
                  <a:pt x="13066" y="21651"/>
                </a:cubicBezTo>
                <a:cubicBezTo>
                  <a:pt x="8331" y="21651"/>
                  <a:pt x="4479" y="17800"/>
                  <a:pt x="4479" y="13065"/>
                </a:cubicBezTo>
                <a:cubicBezTo>
                  <a:pt x="4479" y="8330"/>
                  <a:pt x="8331" y="4480"/>
                  <a:pt x="13066" y="4480"/>
                </a:cubicBezTo>
                <a:close/>
                <a:moveTo>
                  <a:pt x="13066" y="0"/>
                </a:moveTo>
                <a:cubicBezTo>
                  <a:pt x="5862" y="0"/>
                  <a:pt x="1" y="5861"/>
                  <a:pt x="1" y="13065"/>
                </a:cubicBezTo>
                <a:cubicBezTo>
                  <a:pt x="1" y="20269"/>
                  <a:pt x="5862" y="26130"/>
                  <a:pt x="13066" y="26130"/>
                </a:cubicBezTo>
                <a:cubicBezTo>
                  <a:pt x="20269" y="26130"/>
                  <a:pt x="26129" y="20269"/>
                  <a:pt x="26129" y="13065"/>
                </a:cubicBezTo>
                <a:cubicBezTo>
                  <a:pt x="26129" y="5861"/>
                  <a:pt x="20269" y="0"/>
                  <a:pt x="130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21CF0AD-E3FE-4F3C-AA1A-2D8137F2D7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7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7"/>
          <p:cNvSpPr txBox="1">
            <a:spLocks noGrp="1"/>
          </p:cNvSpPr>
          <p:nvPr>
            <p:ph type="title"/>
          </p:nvPr>
        </p:nvSpPr>
        <p:spPr>
          <a:xfrm>
            <a:off x="722376" y="630936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7"/>
          <p:cNvSpPr txBox="1">
            <a:spLocks noGrp="1"/>
          </p:cNvSpPr>
          <p:nvPr>
            <p:ph type="subTitle" idx="1"/>
          </p:nvPr>
        </p:nvSpPr>
        <p:spPr>
          <a:xfrm>
            <a:off x="713225" y="1414850"/>
            <a:ext cx="4181400" cy="26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7"/>
          <p:cNvSpPr>
            <a:spLocks noGrp="1"/>
          </p:cNvSpPr>
          <p:nvPr>
            <p:ph type="pic" idx="2"/>
          </p:nvPr>
        </p:nvSpPr>
        <p:spPr>
          <a:xfrm rot="-161496">
            <a:off x="5751789" y="4645"/>
            <a:ext cx="3392242" cy="5143487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7"/>
          <p:cNvSpPr/>
          <p:nvPr/>
        </p:nvSpPr>
        <p:spPr>
          <a:xfrm>
            <a:off x="-325075" y="2245125"/>
            <a:ext cx="653250" cy="653250"/>
          </a:xfrm>
          <a:custGeom>
            <a:avLst/>
            <a:gdLst/>
            <a:ahLst/>
            <a:cxnLst/>
            <a:rect l="l" t="t" r="r" b="b"/>
            <a:pathLst>
              <a:path w="26130" h="26130" extrusionOk="0">
                <a:moveTo>
                  <a:pt x="13066" y="4480"/>
                </a:moveTo>
                <a:cubicBezTo>
                  <a:pt x="17799" y="4480"/>
                  <a:pt x="21651" y="8330"/>
                  <a:pt x="21651" y="13065"/>
                </a:cubicBezTo>
                <a:cubicBezTo>
                  <a:pt x="21651" y="17800"/>
                  <a:pt x="17799" y="21651"/>
                  <a:pt x="13066" y="21651"/>
                </a:cubicBezTo>
                <a:cubicBezTo>
                  <a:pt x="8331" y="21651"/>
                  <a:pt x="4479" y="17800"/>
                  <a:pt x="4479" y="13065"/>
                </a:cubicBezTo>
                <a:cubicBezTo>
                  <a:pt x="4479" y="8330"/>
                  <a:pt x="8331" y="4480"/>
                  <a:pt x="13066" y="4480"/>
                </a:cubicBezTo>
                <a:close/>
                <a:moveTo>
                  <a:pt x="13066" y="0"/>
                </a:moveTo>
                <a:cubicBezTo>
                  <a:pt x="5862" y="0"/>
                  <a:pt x="1" y="5861"/>
                  <a:pt x="1" y="13065"/>
                </a:cubicBezTo>
                <a:cubicBezTo>
                  <a:pt x="1" y="20269"/>
                  <a:pt x="5862" y="26130"/>
                  <a:pt x="13066" y="26130"/>
                </a:cubicBezTo>
                <a:cubicBezTo>
                  <a:pt x="20269" y="26130"/>
                  <a:pt x="26129" y="20269"/>
                  <a:pt x="26129" y="13065"/>
                </a:cubicBezTo>
                <a:cubicBezTo>
                  <a:pt x="26129" y="5861"/>
                  <a:pt x="20269" y="0"/>
                  <a:pt x="13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" name="Google Shape;105;p7"/>
          <p:cNvGrpSpPr/>
          <p:nvPr/>
        </p:nvGrpSpPr>
        <p:grpSpPr>
          <a:xfrm rot="-5400000">
            <a:off x="2612563" y="4225825"/>
            <a:ext cx="382725" cy="1909800"/>
            <a:chOff x="6371750" y="741400"/>
            <a:chExt cx="382725" cy="1909800"/>
          </a:xfrm>
        </p:grpSpPr>
        <p:sp>
          <p:nvSpPr>
            <p:cNvPr id="106" name="Google Shape;106;p7"/>
            <p:cNvSpPr/>
            <p:nvPr/>
          </p:nvSpPr>
          <p:spPr>
            <a:xfrm>
              <a:off x="6371750" y="213282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0"/>
                  </a:moveTo>
                  <a:lnTo>
                    <a:pt x="0" y="5425"/>
                  </a:lnTo>
                  <a:lnTo>
                    <a:pt x="15309" y="20734"/>
                  </a:lnTo>
                  <a:lnTo>
                    <a:pt x="15266" y="152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6371750" y="185452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6371750" y="1576250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6371750" y="129797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0"/>
                  </a:moveTo>
                  <a:lnTo>
                    <a:pt x="0" y="5425"/>
                  </a:lnTo>
                  <a:lnTo>
                    <a:pt x="15309" y="20734"/>
                  </a:lnTo>
                  <a:lnTo>
                    <a:pt x="15266" y="152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6371750" y="101967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6371750" y="741400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677CA9C-1C54-48B1-946E-C7D119A86B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8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15" name="Google Shape;115;p8"/>
          <p:cNvGrpSpPr/>
          <p:nvPr/>
        </p:nvGrpSpPr>
        <p:grpSpPr>
          <a:xfrm>
            <a:off x="6928714" y="4833101"/>
            <a:ext cx="2213532" cy="386335"/>
            <a:chOff x="2018759" y="4833101"/>
            <a:chExt cx="2213532" cy="386335"/>
          </a:xfrm>
        </p:grpSpPr>
        <p:sp>
          <p:nvSpPr>
            <p:cNvPr id="116" name="Google Shape;116;p8"/>
            <p:cNvSpPr/>
            <p:nvPr/>
          </p:nvSpPr>
          <p:spPr>
            <a:xfrm>
              <a:off x="2018759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0" y="0"/>
                  </a:moveTo>
                  <a:lnTo>
                    <a:pt x="7057" y="7057"/>
                  </a:lnTo>
                  <a:lnTo>
                    <a:pt x="0" y="14113"/>
                  </a:lnTo>
                  <a:lnTo>
                    <a:pt x="10545" y="14113"/>
                  </a:lnTo>
                  <a:lnTo>
                    <a:pt x="17601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2595990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1" y="0"/>
                  </a:moveTo>
                  <a:lnTo>
                    <a:pt x="7057" y="7057"/>
                  </a:lnTo>
                  <a:lnTo>
                    <a:pt x="1" y="14113"/>
                  </a:lnTo>
                  <a:lnTo>
                    <a:pt x="10545" y="14113"/>
                  </a:lnTo>
                  <a:lnTo>
                    <a:pt x="17602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2307375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1" y="0"/>
                  </a:moveTo>
                  <a:lnTo>
                    <a:pt x="7057" y="7057"/>
                  </a:lnTo>
                  <a:lnTo>
                    <a:pt x="1" y="14113"/>
                  </a:lnTo>
                  <a:lnTo>
                    <a:pt x="10545" y="14113"/>
                  </a:lnTo>
                  <a:lnTo>
                    <a:pt x="17601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3173249" y="4833101"/>
              <a:ext cx="481783" cy="386335"/>
            </a:xfrm>
            <a:custGeom>
              <a:avLst/>
              <a:gdLst/>
              <a:ahLst/>
              <a:cxnLst/>
              <a:rect l="l" t="t" r="r" b="b"/>
              <a:pathLst>
                <a:path w="17601" h="14114" extrusionOk="0">
                  <a:moveTo>
                    <a:pt x="0" y="0"/>
                  </a:moveTo>
                  <a:lnTo>
                    <a:pt x="7057" y="7057"/>
                  </a:lnTo>
                  <a:lnTo>
                    <a:pt x="0" y="14113"/>
                  </a:lnTo>
                  <a:lnTo>
                    <a:pt x="10545" y="14113"/>
                  </a:lnTo>
                  <a:lnTo>
                    <a:pt x="17601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2884633" y="4833101"/>
              <a:ext cx="481783" cy="386335"/>
            </a:xfrm>
            <a:custGeom>
              <a:avLst/>
              <a:gdLst/>
              <a:ahLst/>
              <a:cxnLst/>
              <a:rect l="l" t="t" r="r" b="b"/>
              <a:pathLst>
                <a:path w="17601" h="14114" extrusionOk="0">
                  <a:moveTo>
                    <a:pt x="0" y="0"/>
                  </a:moveTo>
                  <a:lnTo>
                    <a:pt x="7057" y="7057"/>
                  </a:lnTo>
                  <a:lnTo>
                    <a:pt x="0" y="14113"/>
                  </a:lnTo>
                  <a:lnTo>
                    <a:pt x="10544" y="14113"/>
                  </a:lnTo>
                  <a:lnTo>
                    <a:pt x="17601" y="7057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3750453" y="4833101"/>
              <a:ext cx="481838" cy="386335"/>
            </a:xfrm>
            <a:custGeom>
              <a:avLst/>
              <a:gdLst/>
              <a:ahLst/>
              <a:cxnLst/>
              <a:rect l="l" t="t" r="r" b="b"/>
              <a:pathLst>
                <a:path w="17603" h="14114" extrusionOk="0">
                  <a:moveTo>
                    <a:pt x="1" y="0"/>
                  </a:moveTo>
                  <a:lnTo>
                    <a:pt x="7058" y="7057"/>
                  </a:lnTo>
                  <a:lnTo>
                    <a:pt x="1" y="14113"/>
                  </a:lnTo>
                  <a:lnTo>
                    <a:pt x="10545" y="14113"/>
                  </a:lnTo>
                  <a:lnTo>
                    <a:pt x="17602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3461865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1" y="0"/>
                  </a:moveTo>
                  <a:lnTo>
                    <a:pt x="7057" y="7057"/>
                  </a:lnTo>
                  <a:lnTo>
                    <a:pt x="1" y="14113"/>
                  </a:lnTo>
                  <a:lnTo>
                    <a:pt x="10544" y="14113"/>
                  </a:lnTo>
                  <a:lnTo>
                    <a:pt x="17601" y="7057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152337" y="2238800"/>
            <a:ext cx="382725" cy="1909800"/>
            <a:chOff x="6371750" y="741400"/>
            <a:chExt cx="382725" cy="1909800"/>
          </a:xfrm>
        </p:grpSpPr>
        <p:sp>
          <p:nvSpPr>
            <p:cNvPr id="124" name="Google Shape;124;p8"/>
            <p:cNvSpPr/>
            <p:nvPr/>
          </p:nvSpPr>
          <p:spPr>
            <a:xfrm>
              <a:off x="6371750" y="213282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0"/>
                  </a:moveTo>
                  <a:lnTo>
                    <a:pt x="0" y="5425"/>
                  </a:lnTo>
                  <a:lnTo>
                    <a:pt x="15309" y="20734"/>
                  </a:lnTo>
                  <a:lnTo>
                    <a:pt x="15266" y="152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6371750" y="185452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6371750" y="1576250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6371750" y="129797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0"/>
                  </a:moveTo>
                  <a:lnTo>
                    <a:pt x="0" y="5425"/>
                  </a:lnTo>
                  <a:lnTo>
                    <a:pt x="15309" y="20734"/>
                  </a:lnTo>
                  <a:lnTo>
                    <a:pt x="15266" y="152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6371750" y="101967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6371750" y="741400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782BDC3-3A97-44F5-83A5-BB20BEA28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9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34" name="Google Shape;134;p9"/>
          <p:cNvGrpSpPr/>
          <p:nvPr/>
        </p:nvGrpSpPr>
        <p:grpSpPr>
          <a:xfrm>
            <a:off x="-711591" y="4833101"/>
            <a:ext cx="2213532" cy="386335"/>
            <a:chOff x="2018759" y="4833101"/>
            <a:chExt cx="2213532" cy="386335"/>
          </a:xfrm>
        </p:grpSpPr>
        <p:sp>
          <p:nvSpPr>
            <p:cNvPr id="135" name="Google Shape;135;p9"/>
            <p:cNvSpPr/>
            <p:nvPr/>
          </p:nvSpPr>
          <p:spPr>
            <a:xfrm>
              <a:off x="2018759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0" y="0"/>
                  </a:moveTo>
                  <a:lnTo>
                    <a:pt x="7057" y="7057"/>
                  </a:lnTo>
                  <a:lnTo>
                    <a:pt x="0" y="14113"/>
                  </a:lnTo>
                  <a:lnTo>
                    <a:pt x="10545" y="14113"/>
                  </a:lnTo>
                  <a:lnTo>
                    <a:pt x="17601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2595990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1" y="0"/>
                  </a:moveTo>
                  <a:lnTo>
                    <a:pt x="7057" y="7057"/>
                  </a:lnTo>
                  <a:lnTo>
                    <a:pt x="1" y="14113"/>
                  </a:lnTo>
                  <a:lnTo>
                    <a:pt x="10545" y="14113"/>
                  </a:lnTo>
                  <a:lnTo>
                    <a:pt x="17602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2307375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1" y="0"/>
                  </a:moveTo>
                  <a:lnTo>
                    <a:pt x="7057" y="7057"/>
                  </a:lnTo>
                  <a:lnTo>
                    <a:pt x="1" y="14113"/>
                  </a:lnTo>
                  <a:lnTo>
                    <a:pt x="10545" y="14113"/>
                  </a:lnTo>
                  <a:lnTo>
                    <a:pt x="17601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3173249" y="4833101"/>
              <a:ext cx="481783" cy="386335"/>
            </a:xfrm>
            <a:custGeom>
              <a:avLst/>
              <a:gdLst/>
              <a:ahLst/>
              <a:cxnLst/>
              <a:rect l="l" t="t" r="r" b="b"/>
              <a:pathLst>
                <a:path w="17601" h="14114" extrusionOk="0">
                  <a:moveTo>
                    <a:pt x="0" y="0"/>
                  </a:moveTo>
                  <a:lnTo>
                    <a:pt x="7057" y="7057"/>
                  </a:lnTo>
                  <a:lnTo>
                    <a:pt x="0" y="14113"/>
                  </a:lnTo>
                  <a:lnTo>
                    <a:pt x="10545" y="14113"/>
                  </a:lnTo>
                  <a:lnTo>
                    <a:pt x="17601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2884633" y="4833101"/>
              <a:ext cx="481783" cy="386335"/>
            </a:xfrm>
            <a:custGeom>
              <a:avLst/>
              <a:gdLst/>
              <a:ahLst/>
              <a:cxnLst/>
              <a:rect l="l" t="t" r="r" b="b"/>
              <a:pathLst>
                <a:path w="17601" h="14114" extrusionOk="0">
                  <a:moveTo>
                    <a:pt x="0" y="0"/>
                  </a:moveTo>
                  <a:lnTo>
                    <a:pt x="7057" y="7057"/>
                  </a:lnTo>
                  <a:lnTo>
                    <a:pt x="0" y="14113"/>
                  </a:lnTo>
                  <a:lnTo>
                    <a:pt x="10544" y="14113"/>
                  </a:lnTo>
                  <a:lnTo>
                    <a:pt x="17601" y="7057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3750453" y="4833101"/>
              <a:ext cx="481838" cy="386335"/>
            </a:xfrm>
            <a:custGeom>
              <a:avLst/>
              <a:gdLst/>
              <a:ahLst/>
              <a:cxnLst/>
              <a:rect l="l" t="t" r="r" b="b"/>
              <a:pathLst>
                <a:path w="17603" h="14114" extrusionOk="0">
                  <a:moveTo>
                    <a:pt x="1" y="0"/>
                  </a:moveTo>
                  <a:lnTo>
                    <a:pt x="7058" y="7057"/>
                  </a:lnTo>
                  <a:lnTo>
                    <a:pt x="1" y="14113"/>
                  </a:lnTo>
                  <a:lnTo>
                    <a:pt x="10545" y="14113"/>
                  </a:lnTo>
                  <a:lnTo>
                    <a:pt x="17602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3461865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1" y="0"/>
                  </a:moveTo>
                  <a:lnTo>
                    <a:pt x="7057" y="7057"/>
                  </a:lnTo>
                  <a:lnTo>
                    <a:pt x="1" y="14113"/>
                  </a:lnTo>
                  <a:lnTo>
                    <a:pt x="10544" y="14113"/>
                  </a:lnTo>
                  <a:lnTo>
                    <a:pt x="17601" y="7057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9"/>
          <p:cNvGrpSpPr/>
          <p:nvPr/>
        </p:nvGrpSpPr>
        <p:grpSpPr>
          <a:xfrm>
            <a:off x="8913663" y="321450"/>
            <a:ext cx="382725" cy="1909800"/>
            <a:chOff x="6371750" y="741400"/>
            <a:chExt cx="382725" cy="1909800"/>
          </a:xfrm>
        </p:grpSpPr>
        <p:sp>
          <p:nvSpPr>
            <p:cNvPr id="143" name="Google Shape;143;p9"/>
            <p:cNvSpPr/>
            <p:nvPr/>
          </p:nvSpPr>
          <p:spPr>
            <a:xfrm>
              <a:off x="6371750" y="213282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0"/>
                  </a:moveTo>
                  <a:lnTo>
                    <a:pt x="0" y="5425"/>
                  </a:lnTo>
                  <a:lnTo>
                    <a:pt x="15309" y="20734"/>
                  </a:lnTo>
                  <a:lnTo>
                    <a:pt x="15266" y="152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6371750" y="185452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6371750" y="1576250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6371750" y="129797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0"/>
                  </a:moveTo>
                  <a:lnTo>
                    <a:pt x="0" y="5425"/>
                  </a:lnTo>
                  <a:lnTo>
                    <a:pt x="15309" y="20734"/>
                  </a:lnTo>
                  <a:lnTo>
                    <a:pt x="15266" y="152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6371750" y="101967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6371750" y="741400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9"/>
          <p:cNvSpPr/>
          <p:nvPr/>
        </p:nvSpPr>
        <p:spPr>
          <a:xfrm>
            <a:off x="6455175" y="4789850"/>
            <a:ext cx="653250" cy="653250"/>
          </a:xfrm>
          <a:custGeom>
            <a:avLst/>
            <a:gdLst/>
            <a:ahLst/>
            <a:cxnLst/>
            <a:rect l="l" t="t" r="r" b="b"/>
            <a:pathLst>
              <a:path w="26130" h="26130" extrusionOk="0">
                <a:moveTo>
                  <a:pt x="13066" y="4480"/>
                </a:moveTo>
                <a:cubicBezTo>
                  <a:pt x="17799" y="4480"/>
                  <a:pt x="21651" y="8330"/>
                  <a:pt x="21651" y="13065"/>
                </a:cubicBezTo>
                <a:cubicBezTo>
                  <a:pt x="21651" y="17800"/>
                  <a:pt x="17799" y="21651"/>
                  <a:pt x="13066" y="21651"/>
                </a:cubicBezTo>
                <a:cubicBezTo>
                  <a:pt x="8331" y="21651"/>
                  <a:pt x="4479" y="17800"/>
                  <a:pt x="4479" y="13065"/>
                </a:cubicBezTo>
                <a:cubicBezTo>
                  <a:pt x="4479" y="8330"/>
                  <a:pt x="8331" y="4480"/>
                  <a:pt x="13066" y="4480"/>
                </a:cubicBezTo>
                <a:close/>
                <a:moveTo>
                  <a:pt x="13066" y="0"/>
                </a:moveTo>
                <a:cubicBezTo>
                  <a:pt x="5862" y="0"/>
                  <a:pt x="1" y="5861"/>
                  <a:pt x="1" y="13065"/>
                </a:cubicBezTo>
                <a:cubicBezTo>
                  <a:pt x="1" y="20269"/>
                  <a:pt x="5862" y="26130"/>
                  <a:pt x="13066" y="26130"/>
                </a:cubicBezTo>
                <a:cubicBezTo>
                  <a:pt x="20269" y="26130"/>
                  <a:pt x="26129" y="20269"/>
                  <a:pt x="26129" y="13065"/>
                </a:cubicBezTo>
                <a:cubicBezTo>
                  <a:pt x="26129" y="5861"/>
                  <a:pt x="20269" y="0"/>
                  <a:pt x="13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CE03534-61AE-437D-84E2-605FBBE97C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B35B976-9B47-4127-B20F-7DB6B59220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3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3"/>
          <p:cNvSpPr txBox="1">
            <a:spLocks noGrp="1"/>
          </p:cNvSpPr>
          <p:nvPr>
            <p:ph type="title"/>
          </p:nvPr>
        </p:nvSpPr>
        <p:spPr>
          <a:xfrm>
            <a:off x="720000" y="6314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2" hasCustomPrompt="1"/>
          </p:nvPr>
        </p:nvSpPr>
        <p:spPr>
          <a:xfrm>
            <a:off x="719963" y="17497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3" hasCustomPrompt="1"/>
          </p:nvPr>
        </p:nvSpPr>
        <p:spPr>
          <a:xfrm>
            <a:off x="719963" y="3084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38" y="17497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38" y="3084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13" y="17497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38" y="3084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1"/>
          </p:nvPr>
        </p:nvSpPr>
        <p:spPr>
          <a:xfrm>
            <a:off x="719963" y="2197338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8"/>
          </p:nvPr>
        </p:nvSpPr>
        <p:spPr>
          <a:xfrm>
            <a:off x="3419238" y="2197350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9"/>
          </p:nvPr>
        </p:nvSpPr>
        <p:spPr>
          <a:xfrm>
            <a:off x="6118513" y="2197350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13"/>
          </p:nvPr>
        </p:nvSpPr>
        <p:spPr>
          <a:xfrm>
            <a:off x="719963" y="3531700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4"/>
          </p:nvPr>
        </p:nvSpPr>
        <p:spPr>
          <a:xfrm>
            <a:off x="3419238" y="3531700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5"/>
          </p:nvPr>
        </p:nvSpPr>
        <p:spPr>
          <a:xfrm>
            <a:off x="6118538" y="3531700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92" name="Google Shape;192;p13"/>
          <p:cNvGrpSpPr/>
          <p:nvPr/>
        </p:nvGrpSpPr>
        <p:grpSpPr>
          <a:xfrm>
            <a:off x="-254391" y="4833101"/>
            <a:ext cx="2213532" cy="386335"/>
            <a:chOff x="2018759" y="4833101"/>
            <a:chExt cx="2213532" cy="386335"/>
          </a:xfrm>
        </p:grpSpPr>
        <p:sp>
          <p:nvSpPr>
            <p:cNvPr id="193" name="Google Shape;193;p13"/>
            <p:cNvSpPr/>
            <p:nvPr/>
          </p:nvSpPr>
          <p:spPr>
            <a:xfrm>
              <a:off x="2018759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0" y="0"/>
                  </a:moveTo>
                  <a:lnTo>
                    <a:pt x="7057" y="7057"/>
                  </a:lnTo>
                  <a:lnTo>
                    <a:pt x="0" y="14113"/>
                  </a:lnTo>
                  <a:lnTo>
                    <a:pt x="10545" y="14113"/>
                  </a:lnTo>
                  <a:lnTo>
                    <a:pt x="17601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2595990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1" y="0"/>
                  </a:moveTo>
                  <a:lnTo>
                    <a:pt x="7057" y="7057"/>
                  </a:lnTo>
                  <a:lnTo>
                    <a:pt x="1" y="14113"/>
                  </a:lnTo>
                  <a:lnTo>
                    <a:pt x="10545" y="14113"/>
                  </a:lnTo>
                  <a:lnTo>
                    <a:pt x="17602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2307375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1" y="0"/>
                  </a:moveTo>
                  <a:lnTo>
                    <a:pt x="7057" y="7057"/>
                  </a:lnTo>
                  <a:lnTo>
                    <a:pt x="1" y="14113"/>
                  </a:lnTo>
                  <a:lnTo>
                    <a:pt x="10545" y="14113"/>
                  </a:lnTo>
                  <a:lnTo>
                    <a:pt x="17601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3173249" y="4833101"/>
              <a:ext cx="481783" cy="386335"/>
            </a:xfrm>
            <a:custGeom>
              <a:avLst/>
              <a:gdLst/>
              <a:ahLst/>
              <a:cxnLst/>
              <a:rect l="l" t="t" r="r" b="b"/>
              <a:pathLst>
                <a:path w="17601" h="14114" extrusionOk="0">
                  <a:moveTo>
                    <a:pt x="0" y="0"/>
                  </a:moveTo>
                  <a:lnTo>
                    <a:pt x="7057" y="7057"/>
                  </a:lnTo>
                  <a:lnTo>
                    <a:pt x="0" y="14113"/>
                  </a:lnTo>
                  <a:lnTo>
                    <a:pt x="10545" y="14113"/>
                  </a:lnTo>
                  <a:lnTo>
                    <a:pt x="17601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2884633" y="4833101"/>
              <a:ext cx="481783" cy="386335"/>
            </a:xfrm>
            <a:custGeom>
              <a:avLst/>
              <a:gdLst/>
              <a:ahLst/>
              <a:cxnLst/>
              <a:rect l="l" t="t" r="r" b="b"/>
              <a:pathLst>
                <a:path w="17601" h="14114" extrusionOk="0">
                  <a:moveTo>
                    <a:pt x="0" y="0"/>
                  </a:moveTo>
                  <a:lnTo>
                    <a:pt x="7057" y="7057"/>
                  </a:lnTo>
                  <a:lnTo>
                    <a:pt x="0" y="14113"/>
                  </a:lnTo>
                  <a:lnTo>
                    <a:pt x="10544" y="14113"/>
                  </a:lnTo>
                  <a:lnTo>
                    <a:pt x="17601" y="7057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3750453" y="4833101"/>
              <a:ext cx="481838" cy="386335"/>
            </a:xfrm>
            <a:custGeom>
              <a:avLst/>
              <a:gdLst/>
              <a:ahLst/>
              <a:cxnLst/>
              <a:rect l="l" t="t" r="r" b="b"/>
              <a:pathLst>
                <a:path w="17603" h="14114" extrusionOk="0">
                  <a:moveTo>
                    <a:pt x="1" y="0"/>
                  </a:moveTo>
                  <a:lnTo>
                    <a:pt x="7058" y="7057"/>
                  </a:lnTo>
                  <a:lnTo>
                    <a:pt x="1" y="14113"/>
                  </a:lnTo>
                  <a:lnTo>
                    <a:pt x="10545" y="14113"/>
                  </a:lnTo>
                  <a:lnTo>
                    <a:pt x="17602" y="7057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3461865" y="4833101"/>
              <a:ext cx="481811" cy="386335"/>
            </a:xfrm>
            <a:custGeom>
              <a:avLst/>
              <a:gdLst/>
              <a:ahLst/>
              <a:cxnLst/>
              <a:rect l="l" t="t" r="r" b="b"/>
              <a:pathLst>
                <a:path w="17602" h="14114" extrusionOk="0">
                  <a:moveTo>
                    <a:pt x="1" y="0"/>
                  </a:moveTo>
                  <a:lnTo>
                    <a:pt x="7057" y="7057"/>
                  </a:lnTo>
                  <a:lnTo>
                    <a:pt x="1" y="14113"/>
                  </a:lnTo>
                  <a:lnTo>
                    <a:pt x="10544" y="14113"/>
                  </a:lnTo>
                  <a:lnTo>
                    <a:pt x="17601" y="7057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3"/>
          <p:cNvGrpSpPr/>
          <p:nvPr/>
        </p:nvGrpSpPr>
        <p:grpSpPr>
          <a:xfrm>
            <a:off x="8376398" y="4517673"/>
            <a:ext cx="572705" cy="572705"/>
            <a:chOff x="7944875" y="2325675"/>
            <a:chExt cx="572705" cy="572705"/>
          </a:xfrm>
        </p:grpSpPr>
        <p:sp>
          <p:nvSpPr>
            <p:cNvPr id="201" name="Google Shape;201;p13"/>
            <p:cNvSpPr/>
            <p:nvPr/>
          </p:nvSpPr>
          <p:spPr>
            <a:xfrm>
              <a:off x="7944875" y="2325715"/>
              <a:ext cx="572705" cy="572664"/>
            </a:xfrm>
            <a:custGeom>
              <a:avLst/>
              <a:gdLst/>
              <a:ahLst/>
              <a:cxnLst/>
              <a:rect l="l" t="t" r="r" b="b"/>
              <a:pathLst>
                <a:path w="14182" h="14181" extrusionOk="0">
                  <a:moveTo>
                    <a:pt x="10573" y="0"/>
                  </a:moveTo>
                  <a:lnTo>
                    <a:pt x="0" y="10573"/>
                  </a:lnTo>
                  <a:lnTo>
                    <a:pt x="3609" y="14181"/>
                  </a:lnTo>
                  <a:lnTo>
                    <a:pt x="14182" y="3608"/>
                  </a:lnTo>
                  <a:lnTo>
                    <a:pt x="10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7944875" y="2325675"/>
              <a:ext cx="572705" cy="572664"/>
            </a:xfrm>
            <a:custGeom>
              <a:avLst/>
              <a:gdLst/>
              <a:ahLst/>
              <a:cxnLst/>
              <a:rect l="l" t="t" r="r" b="b"/>
              <a:pathLst>
                <a:path w="14182" h="14181" extrusionOk="0">
                  <a:moveTo>
                    <a:pt x="3609" y="0"/>
                  </a:moveTo>
                  <a:lnTo>
                    <a:pt x="0" y="3608"/>
                  </a:lnTo>
                  <a:lnTo>
                    <a:pt x="10573" y="14181"/>
                  </a:lnTo>
                  <a:lnTo>
                    <a:pt x="14182" y="10573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Google Shape;203;p13"/>
          <p:cNvGrpSpPr/>
          <p:nvPr/>
        </p:nvGrpSpPr>
        <p:grpSpPr>
          <a:xfrm>
            <a:off x="8913663" y="1616850"/>
            <a:ext cx="382725" cy="1909800"/>
            <a:chOff x="6371750" y="741400"/>
            <a:chExt cx="382725" cy="1909800"/>
          </a:xfrm>
        </p:grpSpPr>
        <p:sp>
          <p:nvSpPr>
            <p:cNvPr id="204" name="Google Shape;204;p13"/>
            <p:cNvSpPr/>
            <p:nvPr/>
          </p:nvSpPr>
          <p:spPr>
            <a:xfrm>
              <a:off x="6371750" y="213282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0"/>
                  </a:moveTo>
                  <a:lnTo>
                    <a:pt x="0" y="5425"/>
                  </a:lnTo>
                  <a:lnTo>
                    <a:pt x="15309" y="20734"/>
                  </a:lnTo>
                  <a:lnTo>
                    <a:pt x="15266" y="152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6371750" y="185452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6371750" y="1576250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6371750" y="129797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0"/>
                  </a:moveTo>
                  <a:lnTo>
                    <a:pt x="0" y="5425"/>
                  </a:lnTo>
                  <a:lnTo>
                    <a:pt x="15309" y="20734"/>
                  </a:lnTo>
                  <a:lnTo>
                    <a:pt x="15266" y="152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6371750" y="101967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6371750" y="741400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3"/>
          <p:cNvSpPr/>
          <p:nvPr/>
        </p:nvSpPr>
        <p:spPr>
          <a:xfrm>
            <a:off x="4245375" y="4789850"/>
            <a:ext cx="653250" cy="653250"/>
          </a:xfrm>
          <a:custGeom>
            <a:avLst/>
            <a:gdLst/>
            <a:ahLst/>
            <a:cxnLst/>
            <a:rect l="l" t="t" r="r" b="b"/>
            <a:pathLst>
              <a:path w="26130" h="26130" extrusionOk="0">
                <a:moveTo>
                  <a:pt x="13066" y="4480"/>
                </a:moveTo>
                <a:cubicBezTo>
                  <a:pt x="17799" y="4480"/>
                  <a:pt x="21651" y="8330"/>
                  <a:pt x="21651" y="13065"/>
                </a:cubicBezTo>
                <a:cubicBezTo>
                  <a:pt x="21651" y="17800"/>
                  <a:pt x="17799" y="21651"/>
                  <a:pt x="13066" y="21651"/>
                </a:cubicBezTo>
                <a:cubicBezTo>
                  <a:pt x="8331" y="21651"/>
                  <a:pt x="4479" y="17800"/>
                  <a:pt x="4479" y="13065"/>
                </a:cubicBezTo>
                <a:cubicBezTo>
                  <a:pt x="4479" y="8330"/>
                  <a:pt x="8331" y="4480"/>
                  <a:pt x="13066" y="4480"/>
                </a:cubicBezTo>
                <a:close/>
                <a:moveTo>
                  <a:pt x="13066" y="0"/>
                </a:moveTo>
                <a:cubicBezTo>
                  <a:pt x="5862" y="0"/>
                  <a:pt x="1" y="5861"/>
                  <a:pt x="1" y="13065"/>
                </a:cubicBezTo>
                <a:cubicBezTo>
                  <a:pt x="1" y="20269"/>
                  <a:pt x="5862" y="26130"/>
                  <a:pt x="13066" y="26130"/>
                </a:cubicBezTo>
                <a:cubicBezTo>
                  <a:pt x="20269" y="26130"/>
                  <a:pt x="26129" y="20269"/>
                  <a:pt x="26129" y="13065"/>
                </a:cubicBezTo>
                <a:cubicBezTo>
                  <a:pt x="26129" y="5861"/>
                  <a:pt x="20269" y="0"/>
                  <a:pt x="13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E412F12-C913-4A69-8702-6578D7AD1D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4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4"/>
          <p:cNvSpPr txBox="1">
            <a:spLocks noGrp="1"/>
          </p:cNvSpPr>
          <p:nvPr>
            <p:ph type="title"/>
          </p:nvPr>
        </p:nvSpPr>
        <p:spPr>
          <a:xfrm>
            <a:off x="1727575" y="630936"/>
            <a:ext cx="3021300" cy="6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4" name="Google Shape;214;p14"/>
          <p:cNvGrpSpPr/>
          <p:nvPr/>
        </p:nvGrpSpPr>
        <p:grpSpPr>
          <a:xfrm>
            <a:off x="8913663" y="2698175"/>
            <a:ext cx="382725" cy="1909800"/>
            <a:chOff x="6371750" y="741400"/>
            <a:chExt cx="382725" cy="1909800"/>
          </a:xfrm>
        </p:grpSpPr>
        <p:sp>
          <p:nvSpPr>
            <p:cNvPr id="215" name="Google Shape;215;p14"/>
            <p:cNvSpPr/>
            <p:nvPr/>
          </p:nvSpPr>
          <p:spPr>
            <a:xfrm>
              <a:off x="6371750" y="213282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0"/>
                  </a:moveTo>
                  <a:lnTo>
                    <a:pt x="0" y="5425"/>
                  </a:lnTo>
                  <a:lnTo>
                    <a:pt x="15309" y="20734"/>
                  </a:lnTo>
                  <a:lnTo>
                    <a:pt x="15266" y="152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6371750" y="185452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6371750" y="1576250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6371750" y="129797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0"/>
                  </a:moveTo>
                  <a:lnTo>
                    <a:pt x="0" y="5425"/>
                  </a:lnTo>
                  <a:lnTo>
                    <a:pt x="15309" y="20734"/>
                  </a:lnTo>
                  <a:lnTo>
                    <a:pt x="15266" y="152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6371750" y="101967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6371750" y="741400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14"/>
          <p:cNvSpPr/>
          <p:nvPr/>
        </p:nvSpPr>
        <p:spPr>
          <a:xfrm>
            <a:off x="-325075" y="2245125"/>
            <a:ext cx="653250" cy="653250"/>
          </a:xfrm>
          <a:custGeom>
            <a:avLst/>
            <a:gdLst/>
            <a:ahLst/>
            <a:cxnLst/>
            <a:rect l="l" t="t" r="r" b="b"/>
            <a:pathLst>
              <a:path w="26130" h="26130" extrusionOk="0">
                <a:moveTo>
                  <a:pt x="13066" y="4480"/>
                </a:moveTo>
                <a:cubicBezTo>
                  <a:pt x="17799" y="4480"/>
                  <a:pt x="21651" y="8330"/>
                  <a:pt x="21651" y="13065"/>
                </a:cubicBezTo>
                <a:cubicBezTo>
                  <a:pt x="21651" y="17800"/>
                  <a:pt x="17799" y="21651"/>
                  <a:pt x="13066" y="21651"/>
                </a:cubicBezTo>
                <a:cubicBezTo>
                  <a:pt x="8331" y="21651"/>
                  <a:pt x="4479" y="17800"/>
                  <a:pt x="4479" y="13065"/>
                </a:cubicBezTo>
                <a:cubicBezTo>
                  <a:pt x="4479" y="8330"/>
                  <a:pt x="8331" y="4480"/>
                  <a:pt x="13066" y="4480"/>
                </a:cubicBezTo>
                <a:close/>
                <a:moveTo>
                  <a:pt x="13066" y="0"/>
                </a:moveTo>
                <a:cubicBezTo>
                  <a:pt x="5862" y="0"/>
                  <a:pt x="1" y="5861"/>
                  <a:pt x="1" y="13065"/>
                </a:cubicBezTo>
                <a:cubicBezTo>
                  <a:pt x="1" y="20269"/>
                  <a:pt x="5862" y="26130"/>
                  <a:pt x="13066" y="26130"/>
                </a:cubicBezTo>
                <a:cubicBezTo>
                  <a:pt x="20269" y="26130"/>
                  <a:pt x="26129" y="20269"/>
                  <a:pt x="26129" y="13065"/>
                </a:cubicBezTo>
                <a:cubicBezTo>
                  <a:pt x="26129" y="5861"/>
                  <a:pt x="20269" y="0"/>
                  <a:pt x="130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9D2072E-406D-4360-B9DF-A680267B68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19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9"/>
          <p:cNvSpPr txBox="1">
            <a:spLocks noGrp="1"/>
          </p:cNvSpPr>
          <p:nvPr>
            <p:ph type="title"/>
          </p:nvPr>
        </p:nvSpPr>
        <p:spPr>
          <a:xfrm>
            <a:off x="713250" y="630936"/>
            <a:ext cx="46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9"/>
          <p:cNvSpPr txBox="1">
            <a:spLocks noGrp="1"/>
          </p:cNvSpPr>
          <p:nvPr>
            <p:ph type="body" idx="1"/>
          </p:nvPr>
        </p:nvSpPr>
        <p:spPr>
          <a:xfrm>
            <a:off x="713250" y="1660700"/>
            <a:ext cx="7717500" cy="2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76" name="Google Shape;276;p19"/>
          <p:cNvSpPr/>
          <p:nvPr/>
        </p:nvSpPr>
        <p:spPr>
          <a:xfrm>
            <a:off x="8798650" y="2245125"/>
            <a:ext cx="653250" cy="653250"/>
          </a:xfrm>
          <a:custGeom>
            <a:avLst/>
            <a:gdLst/>
            <a:ahLst/>
            <a:cxnLst/>
            <a:rect l="l" t="t" r="r" b="b"/>
            <a:pathLst>
              <a:path w="26130" h="26130" extrusionOk="0">
                <a:moveTo>
                  <a:pt x="13066" y="4480"/>
                </a:moveTo>
                <a:cubicBezTo>
                  <a:pt x="17799" y="4480"/>
                  <a:pt x="21651" y="8330"/>
                  <a:pt x="21651" y="13065"/>
                </a:cubicBezTo>
                <a:cubicBezTo>
                  <a:pt x="21651" y="17800"/>
                  <a:pt x="17799" y="21651"/>
                  <a:pt x="13066" y="21651"/>
                </a:cubicBezTo>
                <a:cubicBezTo>
                  <a:pt x="8331" y="21651"/>
                  <a:pt x="4479" y="17800"/>
                  <a:pt x="4479" y="13065"/>
                </a:cubicBezTo>
                <a:cubicBezTo>
                  <a:pt x="4479" y="8330"/>
                  <a:pt x="8331" y="4480"/>
                  <a:pt x="13066" y="4480"/>
                </a:cubicBezTo>
                <a:close/>
                <a:moveTo>
                  <a:pt x="13066" y="0"/>
                </a:moveTo>
                <a:cubicBezTo>
                  <a:pt x="5862" y="0"/>
                  <a:pt x="1" y="5861"/>
                  <a:pt x="1" y="13065"/>
                </a:cubicBezTo>
                <a:cubicBezTo>
                  <a:pt x="1" y="20269"/>
                  <a:pt x="5862" y="26130"/>
                  <a:pt x="13066" y="26130"/>
                </a:cubicBezTo>
                <a:cubicBezTo>
                  <a:pt x="20269" y="26130"/>
                  <a:pt x="26129" y="20269"/>
                  <a:pt x="26129" y="13065"/>
                </a:cubicBezTo>
                <a:cubicBezTo>
                  <a:pt x="26129" y="5861"/>
                  <a:pt x="20269" y="0"/>
                  <a:pt x="130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" name="Google Shape;277;p19"/>
          <p:cNvGrpSpPr/>
          <p:nvPr/>
        </p:nvGrpSpPr>
        <p:grpSpPr>
          <a:xfrm rot="-5400000">
            <a:off x="2764963" y="4225825"/>
            <a:ext cx="382725" cy="1909800"/>
            <a:chOff x="6371750" y="741400"/>
            <a:chExt cx="382725" cy="1909800"/>
          </a:xfrm>
        </p:grpSpPr>
        <p:sp>
          <p:nvSpPr>
            <p:cNvPr id="278" name="Google Shape;278;p19"/>
            <p:cNvSpPr/>
            <p:nvPr/>
          </p:nvSpPr>
          <p:spPr>
            <a:xfrm>
              <a:off x="6371750" y="213282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0"/>
                  </a:moveTo>
                  <a:lnTo>
                    <a:pt x="0" y="5425"/>
                  </a:lnTo>
                  <a:lnTo>
                    <a:pt x="15309" y="20734"/>
                  </a:lnTo>
                  <a:lnTo>
                    <a:pt x="15266" y="152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6371750" y="185452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6371750" y="1576250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6371750" y="129797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0"/>
                  </a:moveTo>
                  <a:lnTo>
                    <a:pt x="0" y="5425"/>
                  </a:lnTo>
                  <a:lnTo>
                    <a:pt x="15309" y="20734"/>
                  </a:lnTo>
                  <a:lnTo>
                    <a:pt x="15266" y="152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6371750" y="1019675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6371750" y="741400"/>
              <a:ext cx="382725" cy="518375"/>
            </a:xfrm>
            <a:custGeom>
              <a:avLst/>
              <a:gdLst/>
              <a:ahLst/>
              <a:cxnLst/>
              <a:rect l="l" t="t" r="r" b="b"/>
              <a:pathLst>
                <a:path w="15309" h="20735" extrusionOk="0">
                  <a:moveTo>
                    <a:pt x="1" y="1"/>
                  </a:moveTo>
                  <a:lnTo>
                    <a:pt x="0" y="5425"/>
                  </a:lnTo>
                  <a:lnTo>
                    <a:pt x="15309" y="20735"/>
                  </a:lnTo>
                  <a:lnTo>
                    <a:pt x="15266" y="15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35F30D-CF9F-49F8-A4D5-CF2C3008B8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6" y="630936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A51D413-B28E-4680-B0EF-F16A0E924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0510" y="4767263"/>
            <a:ext cx="2057400" cy="274637"/>
          </a:xfrm>
          <a:prstGeom prst="rect">
            <a:avLst/>
          </a:prstGeom>
        </p:spPr>
        <p:txBody>
          <a:bodyPr vert="horz" lIns="91440" tIns="90000" rIns="91440" bIns="90000" rtlCol="0" anchor="t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ebas Neue" panose="02020500000000000000" charset="0"/>
              </a:defRPr>
            </a:lvl1pPr>
          </a:lstStyle>
          <a:p>
            <a:fld id="{BBCE6C19-C1B5-4D23-A4A4-248DE92050B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5" r:id="rId9"/>
    <p:sldLayoutId id="2147483668" r:id="rId10"/>
    <p:sldLayoutId id="2147483669" r:id="rId11"/>
    <p:sldLayoutId id="2147483672" r:id="rId12"/>
    <p:sldLayoutId id="214748367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image" Target="../media/image2.jpg"/><Relationship Id="rId7" Type="http://schemas.openxmlformats.org/officeDocument/2006/relationships/slide" Target="slide2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2.xml"/><Relationship Id="rId5" Type="http://schemas.openxmlformats.org/officeDocument/2006/relationships/slide" Target="slide30.xml"/><Relationship Id="rId10" Type="http://schemas.microsoft.com/office/2007/relationships/hdphoto" Target="../media/hdphoto1.wdp"/><Relationship Id="rId4" Type="http://schemas.openxmlformats.org/officeDocument/2006/relationships/slide" Target="slide27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7.xml"/><Relationship Id="rId7" Type="http://schemas.openxmlformats.org/officeDocument/2006/relationships/slide" Target="slide2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11" Type="http://schemas.openxmlformats.org/officeDocument/2006/relationships/image" Target="../media/image11.png"/><Relationship Id="rId5" Type="http://schemas.openxmlformats.org/officeDocument/2006/relationships/slide" Target="slide32.xml"/><Relationship Id="rId4" Type="http://schemas.openxmlformats.org/officeDocument/2006/relationships/slide" Target="slide30.xml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7.xml"/><Relationship Id="rId7" Type="http://schemas.openxmlformats.org/officeDocument/2006/relationships/slide" Target="slide2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5" Type="http://schemas.openxmlformats.org/officeDocument/2006/relationships/slide" Target="slide32.xml"/><Relationship Id="rId4" Type="http://schemas.openxmlformats.org/officeDocument/2006/relationships/slide" Target="slide30.xml"/><Relationship Id="rId9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7.xml"/><Relationship Id="rId7" Type="http://schemas.openxmlformats.org/officeDocument/2006/relationships/slide" Target="slide2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slide" Target="slide28.xml"/><Relationship Id="rId5" Type="http://schemas.openxmlformats.org/officeDocument/2006/relationships/slide" Target="slide32.xml"/><Relationship Id="rId4" Type="http://schemas.openxmlformats.org/officeDocument/2006/relationships/slide" Target="slide30.xml"/><Relationship Id="rId9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7.xml"/><Relationship Id="rId7" Type="http://schemas.openxmlformats.org/officeDocument/2006/relationships/slide" Target="slide2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slide" Target="slide28.xml"/><Relationship Id="rId5" Type="http://schemas.openxmlformats.org/officeDocument/2006/relationships/slide" Target="slide32.xml"/><Relationship Id="rId4" Type="http://schemas.openxmlformats.org/officeDocument/2006/relationships/slide" Target="slide30.xml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7.xml"/><Relationship Id="rId7" Type="http://schemas.openxmlformats.org/officeDocument/2006/relationships/slide" Target="slide2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28.xml"/><Relationship Id="rId5" Type="http://schemas.openxmlformats.org/officeDocument/2006/relationships/slide" Target="slide32.xml"/><Relationship Id="rId10" Type="http://schemas.openxmlformats.org/officeDocument/2006/relationships/image" Target="../media/image12.png"/><Relationship Id="rId4" Type="http://schemas.openxmlformats.org/officeDocument/2006/relationships/slide" Target="slide30.xml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image" Target="../media/image13.png"/><Relationship Id="rId7" Type="http://schemas.openxmlformats.org/officeDocument/2006/relationships/slide" Target="slide2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2.xml"/><Relationship Id="rId11" Type="http://schemas.openxmlformats.org/officeDocument/2006/relationships/image" Target="../media/image14.png"/><Relationship Id="rId5" Type="http://schemas.openxmlformats.org/officeDocument/2006/relationships/slide" Target="slide30.xml"/><Relationship Id="rId10" Type="http://schemas.microsoft.com/office/2007/relationships/hdphoto" Target="../media/hdphoto1.wdp"/><Relationship Id="rId4" Type="http://schemas.openxmlformats.org/officeDocument/2006/relationships/slide" Target="slide27.xml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image" Target="../media/image15.png"/><Relationship Id="rId7" Type="http://schemas.openxmlformats.org/officeDocument/2006/relationships/slide" Target="slide28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2.xml"/><Relationship Id="rId5" Type="http://schemas.openxmlformats.org/officeDocument/2006/relationships/slide" Target="slide30.xml"/><Relationship Id="rId10" Type="http://schemas.microsoft.com/office/2007/relationships/hdphoto" Target="../media/hdphoto1.wdp"/><Relationship Id="rId4" Type="http://schemas.openxmlformats.org/officeDocument/2006/relationships/slide" Target="slide27.xml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7.xml"/><Relationship Id="rId7" Type="http://schemas.openxmlformats.org/officeDocument/2006/relationships/slide" Target="slide2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28.xml"/><Relationship Id="rId5" Type="http://schemas.openxmlformats.org/officeDocument/2006/relationships/slide" Target="slide32.xml"/><Relationship Id="rId10" Type="http://schemas.openxmlformats.org/officeDocument/2006/relationships/image" Target="../media/image17.png"/><Relationship Id="rId4" Type="http://schemas.openxmlformats.org/officeDocument/2006/relationships/slide" Target="slide30.xml"/><Relationship Id="rId9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7.xml"/><Relationship Id="rId7" Type="http://schemas.openxmlformats.org/officeDocument/2006/relationships/slide" Target="slide2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28.xml"/><Relationship Id="rId5" Type="http://schemas.openxmlformats.org/officeDocument/2006/relationships/slide" Target="slide32.xml"/><Relationship Id="rId10" Type="http://schemas.openxmlformats.org/officeDocument/2006/relationships/image" Target="../media/image18.png"/><Relationship Id="rId4" Type="http://schemas.openxmlformats.org/officeDocument/2006/relationships/slide" Target="slide30.xml"/><Relationship Id="rId9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7.xml"/><Relationship Id="rId7" Type="http://schemas.openxmlformats.org/officeDocument/2006/relationships/slide" Target="slide2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28.xml"/><Relationship Id="rId5" Type="http://schemas.openxmlformats.org/officeDocument/2006/relationships/slide" Target="slide32.xml"/><Relationship Id="rId10" Type="http://schemas.openxmlformats.org/officeDocument/2006/relationships/image" Target="../media/image19.png"/><Relationship Id="rId4" Type="http://schemas.openxmlformats.org/officeDocument/2006/relationships/slide" Target="slide30.xml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7.xml"/><Relationship Id="rId7" Type="http://schemas.openxmlformats.org/officeDocument/2006/relationships/slide" Target="slide2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8.xml"/><Relationship Id="rId5" Type="http://schemas.openxmlformats.org/officeDocument/2006/relationships/slide" Target="slide32.xml"/><Relationship Id="rId4" Type="http://schemas.openxmlformats.org/officeDocument/2006/relationships/slide" Target="slide30.xm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9.xml"/><Relationship Id="rId7" Type="http://schemas.openxmlformats.org/officeDocument/2006/relationships/slide" Target="slide3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11" Type="http://schemas.openxmlformats.org/officeDocument/2006/relationships/image" Target="../media/image21.png"/><Relationship Id="rId5" Type="http://schemas.openxmlformats.org/officeDocument/2006/relationships/slide" Target="slide28.xml"/><Relationship Id="rId10" Type="http://schemas.openxmlformats.org/officeDocument/2006/relationships/image" Target="../media/image20.png"/><Relationship Id="rId4" Type="http://schemas.openxmlformats.org/officeDocument/2006/relationships/slide" Target="slide32.xml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slide" Target="slide30.xml"/><Relationship Id="rId7" Type="http://schemas.openxmlformats.org/officeDocument/2006/relationships/slide" Target="slide32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11" Type="http://schemas.openxmlformats.org/officeDocument/2006/relationships/image" Target="../media/image22.png"/><Relationship Id="rId5" Type="http://schemas.openxmlformats.org/officeDocument/2006/relationships/slide" Target="slide33.xml"/><Relationship Id="rId10" Type="http://schemas.microsoft.com/office/2007/relationships/hdphoto" Target="../media/hdphoto1.wdp"/><Relationship Id="rId4" Type="http://schemas.openxmlformats.org/officeDocument/2006/relationships/slide" Target="slide31.xml"/><Relationship Id="rId9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image" Target="../media/image26.png"/><Relationship Id="rId3" Type="http://schemas.openxmlformats.org/officeDocument/2006/relationships/slide" Target="slide30.xml"/><Relationship Id="rId7" Type="http://schemas.openxmlformats.org/officeDocument/2006/relationships/slide" Target="slide32.xm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11" Type="http://schemas.openxmlformats.org/officeDocument/2006/relationships/image" Target="../media/image24.png"/><Relationship Id="rId5" Type="http://schemas.openxmlformats.org/officeDocument/2006/relationships/slide" Target="slide33.xml"/><Relationship Id="rId10" Type="http://schemas.microsoft.com/office/2007/relationships/hdphoto" Target="../media/hdphoto1.wdp"/><Relationship Id="rId4" Type="http://schemas.openxmlformats.org/officeDocument/2006/relationships/slide" Target="slide31.xml"/><Relationship Id="rId9" Type="http://schemas.openxmlformats.org/officeDocument/2006/relationships/image" Target="../media/image3.png"/><Relationship Id="rId1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1.png"/><Relationship Id="rId3" Type="http://schemas.openxmlformats.org/officeDocument/2006/relationships/slide" Target="slide32.xml"/><Relationship Id="rId7" Type="http://schemas.openxmlformats.org/officeDocument/2006/relationships/slide" Target="slide36.xm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11" Type="http://schemas.openxmlformats.org/officeDocument/2006/relationships/image" Target="../media/image29.png"/><Relationship Id="rId5" Type="http://schemas.openxmlformats.org/officeDocument/2006/relationships/slide" Target="slide35.xml"/><Relationship Id="rId10" Type="http://schemas.openxmlformats.org/officeDocument/2006/relationships/image" Target="../media/image28.png"/><Relationship Id="rId4" Type="http://schemas.openxmlformats.org/officeDocument/2006/relationships/slide" Target="slide33.xml"/><Relationship Id="rId9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image" Target="../media/image2.png"/><Relationship Id="rId7" Type="http://schemas.openxmlformats.org/officeDocument/2006/relationships/slide" Target="slide2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32.xml"/><Relationship Id="rId5" Type="http://schemas.openxmlformats.org/officeDocument/2006/relationships/slide" Target="slide30.xml"/><Relationship Id="rId10" Type="http://schemas.microsoft.com/office/2007/relationships/hdphoto" Target="../media/hdphoto1.wdp"/><Relationship Id="rId4" Type="http://schemas.openxmlformats.org/officeDocument/2006/relationships/slide" Target="slide27.xml"/><Relationship Id="rId9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image" Target="../media/image200.png"/><Relationship Id="rId7" Type="http://schemas.openxmlformats.org/officeDocument/2006/relationships/slide" Target="slide2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slide" Target="slide32.xml"/><Relationship Id="rId5" Type="http://schemas.openxmlformats.org/officeDocument/2006/relationships/slide" Target="slide30.xml"/><Relationship Id="rId10" Type="http://schemas.microsoft.com/office/2007/relationships/hdphoto" Target="../media/hdphoto1.wdp"/><Relationship Id="rId4" Type="http://schemas.openxmlformats.org/officeDocument/2006/relationships/slide" Target="slide27.xml"/><Relationship Id="rId9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image" Target="../media/image210.png"/><Relationship Id="rId7" Type="http://schemas.openxmlformats.org/officeDocument/2006/relationships/slide" Target="slide2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slide" Target="slide32.xml"/><Relationship Id="rId5" Type="http://schemas.openxmlformats.org/officeDocument/2006/relationships/slide" Target="slide30.xml"/><Relationship Id="rId10" Type="http://schemas.microsoft.com/office/2007/relationships/hdphoto" Target="../media/hdphoto1.wdp"/><Relationship Id="rId4" Type="http://schemas.openxmlformats.org/officeDocument/2006/relationships/slide" Target="slide27.xml"/><Relationship Id="rId9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7.xml"/><Relationship Id="rId7" Type="http://schemas.openxmlformats.org/officeDocument/2006/relationships/slide" Target="slide29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slide" Target="slide28.xml"/><Relationship Id="rId5" Type="http://schemas.openxmlformats.org/officeDocument/2006/relationships/slide" Target="slide32.xml"/><Relationship Id="rId4" Type="http://schemas.openxmlformats.org/officeDocument/2006/relationships/slide" Target="slide30.xml"/><Relationship Id="rId9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7.xml"/><Relationship Id="rId7" Type="http://schemas.openxmlformats.org/officeDocument/2006/relationships/slide" Target="slide2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slide" Target="slide28.xml"/><Relationship Id="rId5" Type="http://schemas.openxmlformats.org/officeDocument/2006/relationships/slide" Target="slide32.xml"/><Relationship Id="rId4" Type="http://schemas.openxmlformats.org/officeDocument/2006/relationships/slide" Target="slide30.xml"/><Relationship Id="rId9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7.xml"/><Relationship Id="rId7" Type="http://schemas.openxmlformats.org/officeDocument/2006/relationships/slide" Target="slide2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slide" Target="slide28.xml"/><Relationship Id="rId5" Type="http://schemas.openxmlformats.org/officeDocument/2006/relationships/slide" Target="slide32.xml"/><Relationship Id="rId4" Type="http://schemas.openxmlformats.org/officeDocument/2006/relationships/slide" Target="slide30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7.xml"/><Relationship Id="rId7" Type="http://schemas.openxmlformats.org/officeDocument/2006/relationships/slide" Target="slide2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5" Type="http://schemas.openxmlformats.org/officeDocument/2006/relationships/slide" Target="slide32.xml"/><Relationship Id="rId4" Type="http://schemas.openxmlformats.org/officeDocument/2006/relationships/slide" Target="slide30.xml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7.xml"/><Relationship Id="rId7" Type="http://schemas.openxmlformats.org/officeDocument/2006/relationships/slide" Target="slide33.xml"/><Relationship Id="rId12" Type="http://schemas.openxmlformats.org/officeDocument/2006/relationships/image" Target="../media/image3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29.xml"/><Relationship Id="rId11" Type="http://schemas.openxmlformats.org/officeDocument/2006/relationships/image" Target="../media/image33.jpg"/><Relationship Id="rId5" Type="http://schemas.openxmlformats.org/officeDocument/2006/relationships/slide" Target="slide28.xml"/><Relationship Id="rId10" Type="http://schemas.openxmlformats.org/officeDocument/2006/relationships/image" Target="../media/image32.jpg"/><Relationship Id="rId4" Type="http://schemas.openxmlformats.org/officeDocument/2006/relationships/slide" Target="slide31.xml"/><Relationship Id="rId9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image" Target="../media/image35.png"/><Relationship Id="rId7" Type="http://schemas.openxmlformats.org/officeDocument/2006/relationships/slide" Target="slide3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30.xml"/><Relationship Id="rId11" Type="http://schemas.microsoft.com/office/2007/relationships/hdphoto" Target="../media/hdphoto1.wdp"/><Relationship Id="rId5" Type="http://schemas.openxmlformats.org/officeDocument/2006/relationships/slide" Target="slide27.xml"/><Relationship Id="rId10" Type="http://schemas.openxmlformats.org/officeDocument/2006/relationships/image" Target="../media/image3.png"/><Relationship Id="rId4" Type="http://schemas.openxmlformats.org/officeDocument/2006/relationships/image" Target="../media/image36.png"/><Relationship Id="rId9" Type="http://schemas.openxmlformats.org/officeDocument/2006/relationships/slide" Target="slide2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image" Target="../media/image35.png"/><Relationship Id="rId7" Type="http://schemas.openxmlformats.org/officeDocument/2006/relationships/slide" Target="slide2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32.xml"/><Relationship Id="rId5" Type="http://schemas.openxmlformats.org/officeDocument/2006/relationships/slide" Target="slide30.xml"/><Relationship Id="rId10" Type="http://schemas.microsoft.com/office/2007/relationships/hdphoto" Target="../media/hdphoto1.wdp"/><Relationship Id="rId4" Type="http://schemas.openxmlformats.org/officeDocument/2006/relationships/slide" Target="slide27.xml"/><Relationship Id="rId9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13" Type="http://schemas.openxmlformats.org/officeDocument/2006/relationships/image" Target="../media/image3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slide" Target="slide2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3.wdp"/><Relationship Id="rId11" Type="http://schemas.openxmlformats.org/officeDocument/2006/relationships/slide" Target="slide28.xml"/><Relationship Id="rId5" Type="http://schemas.openxmlformats.org/officeDocument/2006/relationships/image" Target="../media/image38.png"/><Relationship Id="rId10" Type="http://schemas.openxmlformats.org/officeDocument/2006/relationships/slide" Target="slide32.xml"/><Relationship Id="rId4" Type="http://schemas.microsoft.com/office/2007/relationships/hdphoto" Target="../media/hdphoto2.wdp"/><Relationship Id="rId9" Type="http://schemas.openxmlformats.org/officeDocument/2006/relationships/slide" Target="slide30.xml"/><Relationship Id="rId1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microsoft.com/office/2007/relationships/hdphoto" Target="../media/hdphoto1.wdp"/><Relationship Id="rId3" Type="http://schemas.openxmlformats.org/officeDocument/2006/relationships/image" Target="../media/image37.png"/><Relationship Id="rId7" Type="http://schemas.openxmlformats.org/officeDocument/2006/relationships/slide" Target="slide27.xm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11" Type="http://schemas.openxmlformats.org/officeDocument/2006/relationships/slide" Target="slide29.xml"/><Relationship Id="rId5" Type="http://schemas.openxmlformats.org/officeDocument/2006/relationships/image" Target="../media/image39.png"/><Relationship Id="rId10" Type="http://schemas.openxmlformats.org/officeDocument/2006/relationships/slide" Target="slide28.xml"/><Relationship Id="rId4" Type="http://schemas.microsoft.com/office/2007/relationships/hdphoto" Target="../media/hdphoto2.wdp"/><Relationship Id="rId9" Type="http://schemas.openxmlformats.org/officeDocument/2006/relationships/slide" Target="slide3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image" Target="../media/image40.png"/><Relationship Id="rId7" Type="http://schemas.openxmlformats.org/officeDocument/2006/relationships/slide" Target="slide3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30.xml"/><Relationship Id="rId11" Type="http://schemas.microsoft.com/office/2007/relationships/hdphoto" Target="../media/hdphoto1.wdp"/><Relationship Id="rId5" Type="http://schemas.openxmlformats.org/officeDocument/2006/relationships/slide" Target="slide27.xml"/><Relationship Id="rId10" Type="http://schemas.openxmlformats.org/officeDocument/2006/relationships/image" Target="../media/image3.png"/><Relationship Id="rId4" Type="http://schemas.openxmlformats.org/officeDocument/2006/relationships/image" Target="../media/image41.png"/><Relationship Id="rId9" Type="http://schemas.openxmlformats.org/officeDocument/2006/relationships/slide" Target="slide2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image" Target="../media/image42.jpg"/><Relationship Id="rId7" Type="http://schemas.openxmlformats.org/officeDocument/2006/relationships/slide" Target="slide28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2.xml"/><Relationship Id="rId5" Type="http://schemas.openxmlformats.org/officeDocument/2006/relationships/slide" Target="slide30.xml"/><Relationship Id="rId4" Type="http://schemas.openxmlformats.org/officeDocument/2006/relationships/slide" Target="slide2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7.xml"/><Relationship Id="rId7" Type="http://schemas.openxmlformats.org/officeDocument/2006/relationships/slide" Target="slide2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5" Type="http://schemas.openxmlformats.org/officeDocument/2006/relationships/slide" Target="slide32.xml"/><Relationship Id="rId4" Type="http://schemas.openxmlformats.org/officeDocument/2006/relationships/slide" Target="slide30.xml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7.xml"/><Relationship Id="rId7" Type="http://schemas.openxmlformats.org/officeDocument/2006/relationships/slide" Target="slide2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5" Type="http://schemas.openxmlformats.org/officeDocument/2006/relationships/slide" Target="slide32.xml"/><Relationship Id="rId4" Type="http://schemas.openxmlformats.org/officeDocument/2006/relationships/slide" Target="slide30.xml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7.xml"/><Relationship Id="rId7" Type="http://schemas.openxmlformats.org/officeDocument/2006/relationships/slide" Target="slide2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5" Type="http://schemas.openxmlformats.org/officeDocument/2006/relationships/slide" Target="slide32.xml"/><Relationship Id="rId4" Type="http://schemas.openxmlformats.org/officeDocument/2006/relationships/slide" Target="slide30.xml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7.xml"/><Relationship Id="rId7" Type="http://schemas.openxmlformats.org/officeDocument/2006/relationships/slide" Target="slide29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11" Type="http://schemas.openxmlformats.org/officeDocument/2006/relationships/image" Target="../media/image5.png"/><Relationship Id="rId5" Type="http://schemas.openxmlformats.org/officeDocument/2006/relationships/slide" Target="slide32.xml"/><Relationship Id="rId10" Type="http://schemas.openxmlformats.org/officeDocument/2006/relationships/image" Target="../media/image4.png"/><Relationship Id="rId4" Type="http://schemas.openxmlformats.org/officeDocument/2006/relationships/slide" Target="slide30.xml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7.xml"/><Relationship Id="rId7" Type="http://schemas.openxmlformats.org/officeDocument/2006/relationships/slide" Target="slide2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11" Type="http://schemas.openxmlformats.org/officeDocument/2006/relationships/image" Target="../media/image8.png"/><Relationship Id="rId5" Type="http://schemas.openxmlformats.org/officeDocument/2006/relationships/slide" Target="slide32.xml"/><Relationship Id="rId10" Type="http://schemas.openxmlformats.org/officeDocument/2006/relationships/image" Target="../media/image7.png"/><Relationship Id="rId4" Type="http://schemas.openxmlformats.org/officeDocument/2006/relationships/slide" Target="slide30.xml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7.xml"/><Relationship Id="rId7" Type="http://schemas.openxmlformats.org/officeDocument/2006/relationships/slide" Target="slide2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11" Type="http://schemas.openxmlformats.org/officeDocument/2006/relationships/image" Target="../media/image10.png"/><Relationship Id="rId5" Type="http://schemas.openxmlformats.org/officeDocument/2006/relationships/slide" Target="slide32.xml"/><Relationship Id="rId10" Type="http://schemas.openxmlformats.org/officeDocument/2006/relationships/image" Target="../media/image9.png"/><Relationship Id="rId4" Type="http://schemas.openxmlformats.org/officeDocument/2006/relationships/slide" Target="slide30.xml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2709" r="23332"/>
          <a:stretch/>
        </p:blipFill>
        <p:spPr>
          <a:xfrm rot="-161589">
            <a:off x="5687482" y="-87995"/>
            <a:ext cx="3454413" cy="5237605"/>
          </a:xfrm>
          <a:prstGeom prst="rect">
            <a:avLst/>
          </a:prstGeom>
        </p:spPr>
      </p:pic>
      <p:sp>
        <p:nvSpPr>
          <p:cNvPr id="438" name="Google Shape;438;p31"/>
          <p:cNvSpPr txBox="1">
            <a:spLocks noGrp="1"/>
          </p:cNvSpPr>
          <p:nvPr>
            <p:ph type="ctrTitle"/>
          </p:nvPr>
        </p:nvSpPr>
        <p:spPr>
          <a:xfrm>
            <a:off x="714425" y="1901911"/>
            <a:ext cx="4822200" cy="14403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拳擊遊戲設計與類神經網路訓練</a:t>
            </a:r>
            <a:endParaRPr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39" name="Google Shape;439;p31"/>
          <p:cNvSpPr txBox="1">
            <a:spLocks noGrp="1"/>
          </p:cNvSpPr>
          <p:nvPr>
            <p:ph type="subTitle" idx="1"/>
          </p:nvPr>
        </p:nvSpPr>
        <p:spPr>
          <a:xfrm>
            <a:off x="714426" y="3410132"/>
            <a:ext cx="4446659" cy="912567"/>
          </a:xfrm>
          <a:prstGeom prst="rect">
            <a:avLst/>
          </a:prstGeom>
        </p:spPr>
        <p:txBody>
          <a:bodyPr spcFirstLastPara="1" wrap="none" lIns="90000" tIns="91425" rIns="90000" bIns="91425" numCol="2" spcCol="54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latin typeface="Bebas Neue" panose="02020500000000000000" charset="0"/>
              </a:rPr>
              <a:t>7113056075</a:t>
            </a:r>
            <a:r>
              <a:rPr lang="en-US" altLang="zh-TW" sz="1400" dirty="0"/>
              <a:t>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李昀澔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latin typeface="Bebas Neue" panose="02020500000000000000" charset="0"/>
              </a:rPr>
              <a:t>7113056032</a:t>
            </a:r>
            <a:r>
              <a:rPr lang="en-US" altLang="zh-TW" sz="1400" dirty="0"/>
              <a:t>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陳潔俞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latin typeface="Bebas Neue" panose="02020500000000000000" charset="0"/>
              </a:rPr>
              <a:t>7113056104</a:t>
            </a:r>
            <a:r>
              <a:rPr lang="en-US" altLang="zh-TW" sz="1400" dirty="0"/>
              <a:t>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蔡鎮陽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(80%)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latin typeface="Bebas Neue" panose="02020500000000000000" charset="0"/>
              </a:rPr>
              <a:t>7113056095</a:t>
            </a:r>
            <a:r>
              <a:rPr lang="en-US" altLang="zh-TW" sz="1400" dirty="0"/>
              <a:t>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黃郁珽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latin typeface="Bebas Neue" panose="02020500000000000000" charset="0"/>
              </a:rPr>
              <a:t>7113056149</a:t>
            </a:r>
            <a:r>
              <a:rPr lang="en-US" altLang="zh-TW" sz="1400" dirty="0"/>
              <a:t>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陳語軒</a:t>
            </a:r>
          </a:p>
        </p:txBody>
      </p:sp>
      <p:sp>
        <p:nvSpPr>
          <p:cNvPr id="449" name="Google Shape;449;p31"/>
          <p:cNvSpPr/>
          <p:nvPr/>
        </p:nvSpPr>
        <p:spPr>
          <a:xfrm>
            <a:off x="657325" y="5249175"/>
            <a:ext cx="5900" cy="12875"/>
          </a:xfrm>
          <a:custGeom>
            <a:avLst/>
            <a:gdLst/>
            <a:ahLst/>
            <a:cxnLst/>
            <a:rect l="l" t="t" r="r" b="b"/>
            <a:pathLst>
              <a:path w="236" h="515" extrusionOk="0">
                <a:moveTo>
                  <a:pt x="69" y="0"/>
                </a:moveTo>
                <a:lnTo>
                  <a:pt x="69" y="0"/>
                </a:lnTo>
                <a:cubicBezTo>
                  <a:pt x="1" y="212"/>
                  <a:pt x="20" y="373"/>
                  <a:pt x="146" y="515"/>
                </a:cubicBezTo>
                <a:cubicBezTo>
                  <a:pt x="236" y="321"/>
                  <a:pt x="143" y="160"/>
                  <a:pt x="69" y="0"/>
                </a:cubicBezTo>
                <a:close/>
              </a:path>
            </a:pathLst>
          </a:custGeom>
          <a:solidFill>
            <a:srgbClr val="B51F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1"/>
          <p:cNvSpPr/>
          <p:nvPr/>
        </p:nvSpPr>
        <p:spPr>
          <a:xfrm>
            <a:off x="658950" y="5249050"/>
            <a:ext cx="125" cy="175"/>
          </a:xfrm>
          <a:custGeom>
            <a:avLst/>
            <a:gdLst/>
            <a:ahLst/>
            <a:cxnLst/>
            <a:rect l="l" t="t" r="r" b="b"/>
            <a:pathLst>
              <a:path w="5" h="7" extrusionOk="0">
                <a:moveTo>
                  <a:pt x="0" y="0"/>
                </a:moveTo>
                <a:cubicBezTo>
                  <a:pt x="2" y="2"/>
                  <a:pt x="2" y="4"/>
                  <a:pt x="4" y="6"/>
                </a:cubicBezTo>
                <a:cubicBezTo>
                  <a:pt x="4" y="3"/>
                  <a:pt x="4" y="2"/>
                  <a:pt x="5" y="1"/>
                </a:cubicBezTo>
                <a:cubicBezTo>
                  <a:pt x="4" y="1"/>
                  <a:pt x="1" y="0"/>
                  <a:pt x="0" y="0"/>
                </a:cubicBezTo>
                <a:close/>
              </a:path>
            </a:pathLst>
          </a:custGeom>
          <a:solidFill>
            <a:srgbClr val="B51F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" name="Google Shape;451;p31"/>
          <p:cNvGrpSpPr/>
          <p:nvPr/>
        </p:nvGrpSpPr>
        <p:grpSpPr>
          <a:xfrm>
            <a:off x="5384925" y="3349150"/>
            <a:ext cx="663210" cy="726645"/>
            <a:chOff x="0" y="4597850"/>
            <a:chExt cx="700475" cy="767475"/>
          </a:xfrm>
        </p:grpSpPr>
        <p:sp>
          <p:nvSpPr>
            <p:cNvPr id="452" name="Google Shape;452;p31"/>
            <p:cNvSpPr/>
            <p:nvPr/>
          </p:nvSpPr>
          <p:spPr>
            <a:xfrm>
              <a:off x="0" y="4706975"/>
              <a:ext cx="700475" cy="532750"/>
            </a:xfrm>
            <a:custGeom>
              <a:avLst/>
              <a:gdLst/>
              <a:ahLst/>
              <a:cxnLst/>
              <a:rect l="l" t="t" r="r" b="b"/>
              <a:pathLst>
                <a:path w="28019" h="21310" extrusionOk="0">
                  <a:moveTo>
                    <a:pt x="19051" y="2060"/>
                  </a:moveTo>
                  <a:cubicBezTo>
                    <a:pt x="19051" y="2060"/>
                    <a:pt x="19051" y="2060"/>
                    <a:pt x="19051" y="2060"/>
                  </a:cubicBezTo>
                  <a:lnTo>
                    <a:pt x="19051" y="2060"/>
                  </a:lnTo>
                  <a:cubicBezTo>
                    <a:pt x="19051" y="2060"/>
                    <a:pt x="19051" y="2060"/>
                    <a:pt x="19051" y="2060"/>
                  </a:cubicBezTo>
                  <a:close/>
                  <a:moveTo>
                    <a:pt x="17498" y="3059"/>
                  </a:moveTo>
                  <a:cubicBezTo>
                    <a:pt x="17498" y="3059"/>
                    <a:pt x="17498" y="3059"/>
                    <a:pt x="17499" y="3059"/>
                  </a:cubicBezTo>
                  <a:lnTo>
                    <a:pt x="17499" y="3059"/>
                  </a:lnTo>
                  <a:lnTo>
                    <a:pt x="17499" y="3059"/>
                  </a:lnTo>
                  <a:close/>
                  <a:moveTo>
                    <a:pt x="6684" y="10380"/>
                  </a:moveTo>
                  <a:cubicBezTo>
                    <a:pt x="6682" y="10380"/>
                    <a:pt x="6681" y="10383"/>
                    <a:pt x="6681" y="10388"/>
                  </a:cubicBezTo>
                  <a:lnTo>
                    <a:pt x="6681" y="10388"/>
                  </a:lnTo>
                  <a:cubicBezTo>
                    <a:pt x="6684" y="10386"/>
                    <a:pt x="6686" y="10384"/>
                    <a:pt x="6689" y="10383"/>
                  </a:cubicBezTo>
                  <a:cubicBezTo>
                    <a:pt x="6687" y="10381"/>
                    <a:pt x="6685" y="10380"/>
                    <a:pt x="6684" y="10380"/>
                  </a:cubicBezTo>
                  <a:close/>
                  <a:moveTo>
                    <a:pt x="24089" y="0"/>
                  </a:moveTo>
                  <a:lnTo>
                    <a:pt x="24089" y="0"/>
                  </a:lnTo>
                  <a:cubicBezTo>
                    <a:pt x="24031" y="18"/>
                    <a:pt x="23973" y="34"/>
                    <a:pt x="23914" y="34"/>
                  </a:cubicBezTo>
                  <a:cubicBezTo>
                    <a:pt x="23895" y="34"/>
                    <a:pt x="23875" y="32"/>
                    <a:pt x="23855" y="28"/>
                  </a:cubicBezTo>
                  <a:lnTo>
                    <a:pt x="23855" y="28"/>
                  </a:lnTo>
                  <a:cubicBezTo>
                    <a:pt x="23855" y="104"/>
                    <a:pt x="23914" y="76"/>
                    <a:pt x="23957" y="95"/>
                  </a:cubicBezTo>
                  <a:cubicBezTo>
                    <a:pt x="23899" y="194"/>
                    <a:pt x="23855" y="396"/>
                    <a:pt x="23715" y="396"/>
                  </a:cubicBezTo>
                  <a:cubicBezTo>
                    <a:pt x="23712" y="396"/>
                    <a:pt x="23710" y="396"/>
                    <a:pt x="23707" y="396"/>
                  </a:cubicBezTo>
                  <a:cubicBezTo>
                    <a:pt x="23687" y="405"/>
                    <a:pt x="23669" y="409"/>
                    <a:pt x="23654" y="409"/>
                  </a:cubicBezTo>
                  <a:cubicBezTo>
                    <a:pt x="23553" y="409"/>
                    <a:pt x="23540" y="237"/>
                    <a:pt x="23427" y="237"/>
                  </a:cubicBezTo>
                  <a:cubicBezTo>
                    <a:pt x="23407" y="237"/>
                    <a:pt x="23384" y="242"/>
                    <a:pt x="23357" y="255"/>
                  </a:cubicBezTo>
                  <a:cubicBezTo>
                    <a:pt x="22259" y="716"/>
                    <a:pt x="21161" y="1102"/>
                    <a:pt x="20134" y="1718"/>
                  </a:cubicBezTo>
                  <a:cubicBezTo>
                    <a:pt x="20076" y="1670"/>
                    <a:pt x="20105" y="1655"/>
                    <a:pt x="20120" y="1611"/>
                  </a:cubicBezTo>
                  <a:lnTo>
                    <a:pt x="20120" y="1611"/>
                  </a:lnTo>
                  <a:cubicBezTo>
                    <a:pt x="19841" y="1851"/>
                    <a:pt x="19548" y="1983"/>
                    <a:pt x="19298" y="2210"/>
                  </a:cubicBezTo>
                  <a:cubicBezTo>
                    <a:pt x="19181" y="2188"/>
                    <a:pt x="19108" y="2108"/>
                    <a:pt x="19051" y="2060"/>
                  </a:cubicBezTo>
                  <a:lnTo>
                    <a:pt x="19051" y="2060"/>
                  </a:lnTo>
                  <a:cubicBezTo>
                    <a:pt x="19164" y="2156"/>
                    <a:pt x="17572" y="3059"/>
                    <a:pt x="17499" y="3059"/>
                  </a:cubicBezTo>
                  <a:cubicBezTo>
                    <a:pt x="17499" y="3059"/>
                    <a:pt x="17499" y="3059"/>
                    <a:pt x="17499" y="3059"/>
                  </a:cubicBezTo>
                  <a:lnTo>
                    <a:pt x="17499" y="3059"/>
                  </a:lnTo>
                  <a:lnTo>
                    <a:pt x="17628" y="3338"/>
                  </a:lnTo>
                  <a:cubicBezTo>
                    <a:pt x="17573" y="3369"/>
                    <a:pt x="17529" y="3381"/>
                    <a:pt x="17493" y="3381"/>
                  </a:cubicBezTo>
                  <a:cubicBezTo>
                    <a:pt x="17371" y="3381"/>
                    <a:pt x="17336" y="3240"/>
                    <a:pt x="17244" y="3240"/>
                  </a:cubicBezTo>
                  <a:cubicBezTo>
                    <a:pt x="17211" y="3240"/>
                    <a:pt x="17170" y="3258"/>
                    <a:pt x="17116" y="3307"/>
                  </a:cubicBezTo>
                  <a:cubicBezTo>
                    <a:pt x="17216" y="3750"/>
                    <a:pt x="16619" y="3533"/>
                    <a:pt x="16632" y="3791"/>
                  </a:cubicBezTo>
                  <a:cubicBezTo>
                    <a:pt x="16628" y="3782"/>
                    <a:pt x="16615" y="3781"/>
                    <a:pt x="16597" y="3781"/>
                  </a:cubicBezTo>
                  <a:cubicBezTo>
                    <a:pt x="16586" y="3781"/>
                    <a:pt x="16574" y="3781"/>
                    <a:pt x="16561" y="3781"/>
                  </a:cubicBezTo>
                  <a:cubicBezTo>
                    <a:pt x="16510" y="3781"/>
                    <a:pt x="16446" y="3774"/>
                    <a:pt x="16414" y="3701"/>
                  </a:cubicBezTo>
                  <a:lnTo>
                    <a:pt x="16414" y="3701"/>
                  </a:lnTo>
                  <a:cubicBezTo>
                    <a:pt x="16485" y="3932"/>
                    <a:pt x="16296" y="3830"/>
                    <a:pt x="16236" y="3932"/>
                  </a:cubicBezTo>
                  <a:cubicBezTo>
                    <a:pt x="16236" y="4008"/>
                    <a:pt x="16294" y="3981"/>
                    <a:pt x="16353" y="4029"/>
                  </a:cubicBezTo>
                  <a:lnTo>
                    <a:pt x="16190" y="4216"/>
                  </a:lnTo>
                  <a:cubicBezTo>
                    <a:pt x="16074" y="4193"/>
                    <a:pt x="15987" y="4083"/>
                    <a:pt x="16061" y="4012"/>
                  </a:cubicBezTo>
                  <a:lnTo>
                    <a:pt x="16061" y="4012"/>
                  </a:lnTo>
                  <a:cubicBezTo>
                    <a:pt x="15489" y="4233"/>
                    <a:pt x="12835" y="5453"/>
                    <a:pt x="12320" y="5875"/>
                  </a:cubicBezTo>
                  <a:cubicBezTo>
                    <a:pt x="12361" y="5904"/>
                    <a:pt x="12400" y="5912"/>
                    <a:pt x="12437" y="5912"/>
                  </a:cubicBezTo>
                  <a:cubicBezTo>
                    <a:pt x="12491" y="5912"/>
                    <a:pt x="12543" y="5895"/>
                    <a:pt x="12599" y="5895"/>
                  </a:cubicBezTo>
                  <a:cubicBezTo>
                    <a:pt x="12659" y="5895"/>
                    <a:pt x="12724" y="5914"/>
                    <a:pt x="12802" y="5993"/>
                  </a:cubicBezTo>
                  <a:cubicBezTo>
                    <a:pt x="12727" y="6215"/>
                    <a:pt x="12553" y="6069"/>
                    <a:pt x="12567" y="6251"/>
                  </a:cubicBezTo>
                  <a:cubicBezTo>
                    <a:pt x="12485" y="6146"/>
                    <a:pt x="12416" y="6117"/>
                    <a:pt x="12351" y="6117"/>
                  </a:cubicBezTo>
                  <a:cubicBezTo>
                    <a:pt x="12272" y="6117"/>
                    <a:pt x="12197" y="6160"/>
                    <a:pt x="12108" y="6160"/>
                  </a:cubicBezTo>
                  <a:cubicBezTo>
                    <a:pt x="12039" y="6160"/>
                    <a:pt x="11962" y="6135"/>
                    <a:pt x="11866" y="6044"/>
                  </a:cubicBezTo>
                  <a:lnTo>
                    <a:pt x="11866" y="6044"/>
                  </a:lnTo>
                  <a:lnTo>
                    <a:pt x="11938" y="6274"/>
                  </a:lnTo>
                  <a:lnTo>
                    <a:pt x="11938" y="6274"/>
                  </a:lnTo>
                  <a:lnTo>
                    <a:pt x="11793" y="6189"/>
                  </a:lnTo>
                  <a:cubicBezTo>
                    <a:pt x="11249" y="6774"/>
                    <a:pt x="11699" y="6379"/>
                    <a:pt x="11084" y="6658"/>
                  </a:cubicBezTo>
                  <a:cubicBezTo>
                    <a:pt x="10768" y="6875"/>
                    <a:pt x="10759" y="7239"/>
                    <a:pt x="10526" y="7255"/>
                  </a:cubicBezTo>
                  <a:lnTo>
                    <a:pt x="10526" y="7255"/>
                  </a:lnTo>
                  <a:cubicBezTo>
                    <a:pt x="10523" y="7255"/>
                    <a:pt x="10520" y="7254"/>
                    <a:pt x="10518" y="7254"/>
                  </a:cubicBezTo>
                  <a:cubicBezTo>
                    <a:pt x="10515" y="7254"/>
                    <a:pt x="10512" y="7255"/>
                    <a:pt x="10510" y="7256"/>
                  </a:cubicBezTo>
                  <a:cubicBezTo>
                    <a:pt x="10515" y="7256"/>
                    <a:pt x="10521" y="7256"/>
                    <a:pt x="10526" y="7255"/>
                  </a:cubicBezTo>
                  <a:lnTo>
                    <a:pt x="10526" y="7255"/>
                  </a:lnTo>
                  <a:cubicBezTo>
                    <a:pt x="10573" y="7264"/>
                    <a:pt x="10678" y="7340"/>
                    <a:pt x="10626" y="7429"/>
                  </a:cubicBezTo>
                  <a:cubicBezTo>
                    <a:pt x="10606" y="7399"/>
                    <a:pt x="10588" y="7387"/>
                    <a:pt x="10571" y="7387"/>
                  </a:cubicBezTo>
                  <a:cubicBezTo>
                    <a:pt x="10506" y="7387"/>
                    <a:pt x="10460" y="7566"/>
                    <a:pt x="10381" y="7566"/>
                  </a:cubicBezTo>
                  <a:cubicBezTo>
                    <a:pt x="10362" y="7566"/>
                    <a:pt x="10341" y="7556"/>
                    <a:pt x="10318" y="7530"/>
                  </a:cubicBezTo>
                  <a:cubicBezTo>
                    <a:pt x="10244" y="7601"/>
                    <a:pt x="9951" y="7734"/>
                    <a:pt x="10185" y="7929"/>
                  </a:cubicBezTo>
                  <a:cubicBezTo>
                    <a:pt x="10068" y="7832"/>
                    <a:pt x="9791" y="7921"/>
                    <a:pt x="9879" y="7730"/>
                  </a:cubicBezTo>
                  <a:lnTo>
                    <a:pt x="9879" y="7730"/>
                  </a:lnTo>
                  <a:cubicBezTo>
                    <a:pt x="9791" y="7770"/>
                    <a:pt x="9689" y="7779"/>
                    <a:pt x="9658" y="7867"/>
                  </a:cubicBezTo>
                  <a:lnTo>
                    <a:pt x="9805" y="7877"/>
                  </a:lnTo>
                  <a:cubicBezTo>
                    <a:pt x="9541" y="8070"/>
                    <a:pt x="9279" y="7966"/>
                    <a:pt x="9218" y="8293"/>
                  </a:cubicBezTo>
                  <a:lnTo>
                    <a:pt x="9379" y="8333"/>
                  </a:lnTo>
                  <a:cubicBezTo>
                    <a:pt x="9286" y="8396"/>
                    <a:pt x="9203" y="8455"/>
                    <a:pt x="9111" y="8455"/>
                  </a:cubicBezTo>
                  <a:cubicBezTo>
                    <a:pt x="9042" y="8455"/>
                    <a:pt x="8968" y="8422"/>
                    <a:pt x="8882" y="8334"/>
                  </a:cubicBezTo>
                  <a:lnTo>
                    <a:pt x="9014" y="8160"/>
                  </a:lnTo>
                  <a:lnTo>
                    <a:pt x="9014" y="8160"/>
                  </a:lnTo>
                  <a:cubicBezTo>
                    <a:pt x="8735" y="8324"/>
                    <a:pt x="8574" y="8435"/>
                    <a:pt x="8411" y="8696"/>
                  </a:cubicBezTo>
                  <a:lnTo>
                    <a:pt x="8500" y="8656"/>
                  </a:lnTo>
                  <a:lnTo>
                    <a:pt x="8500" y="8656"/>
                  </a:lnTo>
                  <a:cubicBezTo>
                    <a:pt x="8336" y="9068"/>
                    <a:pt x="6881" y="10144"/>
                    <a:pt x="6776" y="10604"/>
                  </a:cubicBezTo>
                  <a:lnTo>
                    <a:pt x="7009" y="10723"/>
                  </a:lnTo>
                  <a:lnTo>
                    <a:pt x="6862" y="11012"/>
                  </a:lnTo>
                  <a:lnTo>
                    <a:pt x="6862" y="11012"/>
                  </a:lnTo>
                  <a:cubicBezTo>
                    <a:pt x="6870" y="10959"/>
                    <a:pt x="6679" y="10456"/>
                    <a:pt x="6681" y="10388"/>
                  </a:cubicBezTo>
                  <a:lnTo>
                    <a:pt x="6681" y="10388"/>
                  </a:lnTo>
                  <a:cubicBezTo>
                    <a:pt x="6162" y="10702"/>
                    <a:pt x="3623" y="12308"/>
                    <a:pt x="3084" y="12440"/>
                  </a:cubicBezTo>
                  <a:cubicBezTo>
                    <a:pt x="2835" y="12440"/>
                    <a:pt x="2882" y="12157"/>
                    <a:pt x="2867" y="12126"/>
                  </a:cubicBezTo>
                  <a:lnTo>
                    <a:pt x="2867" y="12126"/>
                  </a:lnTo>
                  <a:cubicBezTo>
                    <a:pt x="2676" y="12326"/>
                    <a:pt x="2880" y="12383"/>
                    <a:pt x="2675" y="12476"/>
                  </a:cubicBezTo>
                  <a:cubicBezTo>
                    <a:pt x="2602" y="12472"/>
                    <a:pt x="2603" y="12320"/>
                    <a:pt x="2617" y="12277"/>
                  </a:cubicBezTo>
                  <a:lnTo>
                    <a:pt x="2617" y="12277"/>
                  </a:lnTo>
                  <a:cubicBezTo>
                    <a:pt x="2544" y="12347"/>
                    <a:pt x="2428" y="12326"/>
                    <a:pt x="2471" y="12419"/>
                  </a:cubicBezTo>
                  <a:cubicBezTo>
                    <a:pt x="2616" y="12427"/>
                    <a:pt x="2702" y="12688"/>
                    <a:pt x="2833" y="12816"/>
                  </a:cubicBezTo>
                  <a:lnTo>
                    <a:pt x="2570" y="12936"/>
                  </a:lnTo>
                  <a:lnTo>
                    <a:pt x="2497" y="12781"/>
                  </a:lnTo>
                  <a:lnTo>
                    <a:pt x="2497" y="12781"/>
                  </a:lnTo>
                  <a:cubicBezTo>
                    <a:pt x="2439" y="12808"/>
                    <a:pt x="2582" y="13268"/>
                    <a:pt x="2289" y="13327"/>
                  </a:cubicBezTo>
                  <a:cubicBezTo>
                    <a:pt x="1835" y="13495"/>
                    <a:pt x="1410" y="13800"/>
                    <a:pt x="971" y="14000"/>
                  </a:cubicBezTo>
                  <a:cubicBezTo>
                    <a:pt x="928" y="13906"/>
                    <a:pt x="986" y="13805"/>
                    <a:pt x="1045" y="13704"/>
                  </a:cubicBezTo>
                  <a:lnTo>
                    <a:pt x="1045" y="13704"/>
                  </a:lnTo>
                  <a:cubicBezTo>
                    <a:pt x="998" y="13725"/>
                    <a:pt x="941" y="13775"/>
                    <a:pt x="875" y="13775"/>
                  </a:cubicBezTo>
                  <a:cubicBezTo>
                    <a:pt x="859" y="13775"/>
                    <a:pt x="842" y="13772"/>
                    <a:pt x="825" y="13765"/>
                  </a:cubicBezTo>
                  <a:lnTo>
                    <a:pt x="825" y="13765"/>
                  </a:lnTo>
                  <a:cubicBezTo>
                    <a:pt x="1015" y="13867"/>
                    <a:pt x="707" y="13969"/>
                    <a:pt x="824" y="13992"/>
                  </a:cubicBezTo>
                  <a:cubicBezTo>
                    <a:pt x="719" y="14527"/>
                    <a:pt x="135" y="14417"/>
                    <a:pt x="0" y="14815"/>
                  </a:cubicBezTo>
                  <a:cubicBezTo>
                    <a:pt x="159" y="15155"/>
                    <a:pt x="2552" y="20764"/>
                    <a:pt x="2769" y="21154"/>
                  </a:cubicBezTo>
                  <a:cubicBezTo>
                    <a:pt x="2695" y="21187"/>
                    <a:pt x="2622" y="21220"/>
                    <a:pt x="2574" y="21220"/>
                  </a:cubicBezTo>
                  <a:cubicBezTo>
                    <a:pt x="2565" y="21220"/>
                    <a:pt x="2557" y="21219"/>
                    <a:pt x="2550" y="21216"/>
                  </a:cubicBezTo>
                  <a:lnTo>
                    <a:pt x="2550" y="21216"/>
                  </a:lnTo>
                  <a:cubicBezTo>
                    <a:pt x="2575" y="21243"/>
                    <a:pt x="2614" y="21255"/>
                    <a:pt x="2657" y="21255"/>
                  </a:cubicBezTo>
                  <a:cubicBezTo>
                    <a:pt x="2738" y="21255"/>
                    <a:pt x="2832" y="21212"/>
                    <a:pt x="2871" y="21145"/>
                  </a:cubicBezTo>
                  <a:lnTo>
                    <a:pt x="2770" y="20928"/>
                  </a:lnTo>
                  <a:cubicBezTo>
                    <a:pt x="2813" y="20879"/>
                    <a:pt x="2841" y="20863"/>
                    <a:pt x="2863" y="20863"/>
                  </a:cubicBezTo>
                  <a:cubicBezTo>
                    <a:pt x="2909" y="20863"/>
                    <a:pt x="2927" y="20934"/>
                    <a:pt x="2991" y="20934"/>
                  </a:cubicBezTo>
                  <a:cubicBezTo>
                    <a:pt x="3013" y="20934"/>
                    <a:pt x="3041" y="20925"/>
                    <a:pt x="3077" y="20901"/>
                  </a:cubicBezTo>
                  <a:lnTo>
                    <a:pt x="3077" y="20901"/>
                  </a:lnTo>
                  <a:cubicBezTo>
                    <a:pt x="3183" y="21065"/>
                    <a:pt x="3021" y="21204"/>
                    <a:pt x="2869" y="21309"/>
                  </a:cubicBezTo>
                  <a:cubicBezTo>
                    <a:pt x="3025" y="21249"/>
                    <a:pt x="3238" y="21293"/>
                    <a:pt x="3193" y="21074"/>
                  </a:cubicBezTo>
                  <a:cubicBezTo>
                    <a:pt x="3195" y="21074"/>
                    <a:pt x="3197" y="21074"/>
                    <a:pt x="3199" y="21074"/>
                  </a:cubicBezTo>
                  <a:cubicBezTo>
                    <a:pt x="3360" y="21074"/>
                    <a:pt x="3302" y="21273"/>
                    <a:pt x="3475" y="21273"/>
                  </a:cubicBezTo>
                  <a:cubicBezTo>
                    <a:pt x="3483" y="21273"/>
                    <a:pt x="3490" y="21273"/>
                    <a:pt x="3498" y="21272"/>
                  </a:cubicBezTo>
                  <a:cubicBezTo>
                    <a:pt x="3583" y="21163"/>
                    <a:pt x="3641" y="20929"/>
                    <a:pt x="3810" y="20929"/>
                  </a:cubicBezTo>
                  <a:cubicBezTo>
                    <a:pt x="3819" y="20929"/>
                    <a:pt x="3828" y="20930"/>
                    <a:pt x="3838" y="20931"/>
                  </a:cubicBezTo>
                  <a:lnTo>
                    <a:pt x="3852" y="20963"/>
                  </a:lnTo>
                  <a:cubicBezTo>
                    <a:pt x="4271" y="20958"/>
                    <a:pt x="4207" y="20435"/>
                    <a:pt x="4590" y="20435"/>
                  </a:cubicBezTo>
                  <a:cubicBezTo>
                    <a:pt x="4593" y="20435"/>
                    <a:pt x="4596" y="20435"/>
                    <a:pt x="4600" y="20435"/>
                  </a:cubicBezTo>
                  <a:lnTo>
                    <a:pt x="4600" y="20510"/>
                  </a:lnTo>
                  <a:cubicBezTo>
                    <a:pt x="4612" y="20513"/>
                    <a:pt x="4624" y="20514"/>
                    <a:pt x="4635" y="20514"/>
                  </a:cubicBezTo>
                  <a:cubicBezTo>
                    <a:pt x="4780" y="20514"/>
                    <a:pt x="4911" y="20302"/>
                    <a:pt x="5141" y="20302"/>
                  </a:cubicBezTo>
                  <a:cubicBezTo>
                    <a:pt x="5068" y="20298"/>
                    <a:pt x="4952" y="20201"/>
                    <a:pt x="5055" y="20117"/>
                  </a:cubicBezTo>
                  <a:cubicBezTo>
                    <a:pt x="5304" y="20104"/>
                    <a:pt x="5401" y="19949"/>
                    <a:pt x="5587" y="19949"/>
                  </a:cubicBezTo>
                  <a:cubicBezTo>
                    <a:pt x="5609" y="19949"/>
                    <a:pt x="5631" y="19951"/>
                    <a:pt x="5655" y="19956"/>
                  </a:cubicBezTo>
                  <a:lnTo>
                    <a:pt x="5715" y="19704"/>
                  </a:lnTo>
                  <a:cubicBezTo>
                    <a:pt x="6492" y="19313"/>
                    <a:pt x="9358" y="17406"/>
                    <a:pt x="10105" y="16954"/>
                  </a:cubicBezTo>
                  <a:lnTo>
                    <a:pt x="10105" y="16954"/>
                  </a:lnTo>
                  <a:lnTo>
                    <a:pt x="10091" y="16998"/>
                  </a:lnTo>
                  <a:cubicBezTo>
                    <a:pt x="11206" y="16267"/>
                    <a:pt x="13598" y="14952"/>
                    <a:pt x="14671" y="14052"/>
                  </a:cubicBezTo>
                  <a:cubicBezTo>
                    <a:pt x="14710" y="14061"/>
                    <a:pt x="14748" y="14064"/>
                    <a:pt x="14785" y="14064"/>
                  </a:cubicBezTo>
                  <a:cubicBezTo>
                    <a:pt x="15013" y="14064"/>
                    <a:pt x="15213" y="13922"/>
                    <a:pt x="15401" y="13870"/>
                  </a:cubicBezTo>
                  <a:cubicBezTo>
                    <a:pt x="15256" y="13861"/>
                    <a:pt x="15227" y="13724"/>
                    <a:pt x="15315" y="13683"/>
                  </a:cubicBezTo>
                  <a:cubicBezTo>
                    <a:pt x="15917" y="13374"/>
                    <a:pt x="15292" y="13548"/>
                    <a:pt x="15850" y="13145"/>
                  </a:cubicBezTo>
                  <a:cubicBezTo>
                    <a:pt x="16452" y="12608"/>
                    <a:pt x="19180" y="11317"/>
                    <a:pt x="19869" y="11117"/>
                  </a:cubicBezTo>
                  <a:cubicBezTo>
                    <a:pt x="20061" y="10692"/>
                    <a:pt x="20572" y="10648"/>
                    <a:pt x="20808" y="10315"/>
                  </a:cubicBezTo>
                  <a:lnTo>
                    <a:pt x="20808" y="10315"/>
                  </a:lnTo>
                  <a:lnTo>
                    <a:pt x="20807" y="10391"/>
                  </a:lnTo>
                  <a:cubicBezTo>
                    <a:pt x="21101" y="10107"/>
                    <a:pt x="23179" y="9245"/>
                    <a:pt x="23532" y="8934"/>
                  </a:cubicBezTo>
                  <a:lnTo>
                    <a:pt x="23459" y="8930"/>
                  </a:lnTo>
                  <a:cubicBezTo>
                    <a:pt x="23562" y="8795"/>
                    <a:pt x="23641" y="8757"/>
                    <a:pt x="23717" y="8757"/>
                  </a:cubicBezTo>
                  <a:cubicBezTo>
                    <a:pt x="23814" y="8757"/>
                    <a:pt x="23907" y="8817"/>
                    <a:pt x="24043" y="8817"/>
                  </a:cubicBezTo>
                  <a:cubicBezTo>
                    <a:pt x="24075" y="8817"/>
                    <a:pt x="24109" y="8814"/>
                    <a:pt x="24146" y="8806"/>
                  </a:cubicBezTo>
                  <a:cubicBezTo>
                    <a:pt x="23958" y="8554"/>
                    <a:pt x="24172" y="8232"/>
                    <a:pt x="24274" y="8148"/>
                  </a:cubicBezTo>
                  <a:lnTo>
                    <a:pt x="24303" y="8210"/>
                  </a:lnTo>
                  <a:cubicBezTo>
                    <a:pt x="24450" y="8068"/>
                    <a:pt x="24708" y="7614"/>
                    <a:pt x="24972" y="7420"/>
                  </a:cubicBezTo>
                  <a:lnTo>
                    <a:pt x="25044" y="7574"/>
                  </a:lnTo>
                  <a:cubicBezTo>
                    <a:pt x="25192" y="7282"/>
                    <a:pt x="25675" y="7100"/>
                    <a:pt x="25837" y="6989"/>
                  </a:cubicBezTo>
                  <a:cubicBezTo>
                    <a:pt x="26261" y="6834"/>
                    <a:pt x="27007" y="6758"/>
                    <a:pt x="27419" y="6271"/>
                  </a:cubicBezTo>
                  <a:lnTo>
                    <a:pt x="27993" y="6508"/>
                  </a:lnTo>
                  <a:lnTo>
                    <a:pt x="28018" y="6438"/>
                  </a:lnTo>
                  <a:cubicBezTo>
                    <a:pt x="28018" y="6438"/>
                    <a:pt x="25706" y="1011"/>
                    <a:pt x="24409" y="303"/>
                  </a:cubicBezTo>
                  <a:lnTo>
                    <a:pt x="24337" y="148"/>
                  </a:lnTo>
                  <a:lnTo>
                    <a:pt x="24212" y="242"/>
                  </a:lnTo>
                  <a:cubicBezTo>
                    <a:pt x="24061" y="256"/>
                    <a:pt x="24032" y="376"/>
                    <a:pt x="23999" y="376"/>
                  </a:cubicBezTo>
                  <a:cubicBezTo>
                    <a:pt x="23987" y="376"/>
                    <a:pt x="23975" y="361"/>
                    <a:pt x="23956" y="320"/>
                  </a:cubicBezTo>
                  <a:lnTo>
                    <a:pt x="24190" y="214"/>
                  </a:lnTo>
                  <a:lnTo>
                    <a:pt x="24190" y="214"/>
                  </a:lnTo>
                  <a:cubicBezTo>
                    <a:pt x="24165" y="220"/>
                    <a:pt x="24144" y="223"/>
                    <a:pt x="24127" y="223"/>
                  </a:cubicBezTo>
                  <a:cubicBezTo>
                    <a:pt x="24020" y="223"/>
                    <a:pt x="24075" y="103"/>
                    <a:pt x="24089" y="0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2675" y="4597850"/>
              <a:ext cx="656300" cy="767475"/>
            </a:xfrm>
            <a:custGeom>
              <a:avLst/>
              <a:gdLst/>
              <a:ahLst/>
              <a:cxnLst/>
              <a:rect l="l" t="t" r="r" b="b"/>
              <a:pathLst>
                <a:path w="26252" h="30699" extrusionOk="0">
                  <a:moveTo>
                    <a:pt x="12118" y="7209"/>
                  </a:moveTo>
                  <a:cubicBezTo>
                    <a:pt x="12118" y="7209"/>
                    <a:pt x="12117" y="7209"/>
                    <a:pt x="12117" y="7209"/>
                  </a:cubicBezTo>
                  <a:lnTo>
                    <a:pt x="12117" y="7209"/>
                  </a:lnTo>
                  <a:cubicBezTo>
                    <a:pt x="12120" y="7212"/>
                    <a:pt x="12122" y="7215"/>
                    <a:pt x="12124" y="7218"/>
                  </a:cubicBezTo>
                  <a:cubicBezTo>
                    <a:pt x="12128" y="7212"/>
                    <a:pt x="12126" y="7209"/>
                    <a:pt x="12118" y="7209"/>
                  </a:cubicBezTo>
                  <a:close/>
                  <a:moveTo>
                    <a:pt x="16108" y="11314"/>
                  </a:moveTo>
                  <a:cubicBezTo>
                    <a:pt x="16109" y="11320"/>
                    <a:pt x="16110" y="11326"/>
                    <a:pt x="16111" y="11332"/>
                  </a:cubicBezTo>
                  <a:lnTo>
                    <a:pt x="16111" y="11332"/>
                  </a:lnTo>
                  <a:cubicBezTo>
                    <a:pt x="16111" y="11325"/>
                    <a:pt x="16110" y="11318"/>
                    <a:pt x="16108" y="11314"/>
                  </a:cubicBezTo>
                  <a:close/>
                  <a:moveTo>
                    <a:pt x="23146" y="20552"/>
                  </a:moveTo>
                  <a:cubicBezTo>
                    <a:pt x="23146" y="20552"/>
                    <a:pt x="23146" y="20552"/>
                    <a:pt x="23146" y="20552"/>
                  </a:cubicBezTo>
                  <a:lnTo>
                    <a:pt x="23146" y="20552"/>
                  </a:lnTo>
                  <a:cubicBezTo>
                    <a:pt x="23146" y="20552"/>
                    <a:pt x="23146" y="20552"/>
                    <a:pt x="23146" y="20552"/>
                  </a:cubicBezTo>
                  <a:close/>
                  <a:moveTo>
                    <a:pt x="6236" y="1"/>
                  </a:moveTo>
                  <a:cubicBezTo>
                    <a:pt x="5912" y="191"/>
                    <a:pt x="539" y="3100"/>
                    <a:pt x="176" y="3358"/>
                  </a:cubicBezTo>
                  <a:cubicBezTo>
                    <a:pt x="118" y="3262"/>
                    <a:pt x="59" y="3167"/>
                    <a:pt x="70" y="3118"/>
                  </a:cubicBezTo>
                  <a:lnTo>
                    <a:pt x="70" y="3118"/>
                  </a:lnTo>
                  <a:cubicBezTo>
                    <a:pt x="1" y="3202"/>
                    <a:pt x="88" y="3411"/>
                    <a:pt x="205" y="3471"/>
                  </a:cubicBezTo>
                  <a:lnTo>
                    <a:pt x="411" y="3349"/>
                  </a:lnTo>
                  <a:lnTo>
                    <a:pt x="411" y="3349"/>
                  </a:lnTo>
                  <a:cubicBezTo>
                    <a:pt x="636" y="3521"/>
                    <a:pt x="332" y="3483"/>
                    <a:pt x="498" y="3688"/>
                  </a:cubicBezTo>
                  <a:cubicBezTo>
                    <a:pt x="462" y="3718"/>
                    <a:pt x="424" y="3731"/>
                    <a:pt x="386" y="3731"/>
                  </a:cubicBezTo>
                  <a:cubicBezTo>
                    <a:pt x="266" y="3731"/>
                    <a:pt x="139" y="3601"/>
                    <a:pt x="33" y="3477"/>
                  </a:cubicBezTo>
                  <a:lnTo>
                    <a:pt x="33" y="3477"/>
                  </a:lnTo>
                  <a:cubicBezTo>
                    <a:pt x="116" y="3628"/>
                    <a:pt x="121" y="3834"/>
                    <a:pt x="277" y="3834"/>
                  </a:cubicBezTo>
                  <a:cubicBezTo>
                    <a:pt x="296" y="3834"/>
                    <a:pt x="317" y="3831"/>
                    <a:pt x="341" y="3824"/>
                  </a:cubicBezTo>
                  <a:lnTo>
                    <a:pt x="341" y="3824"/>
                  </a:lnTo>
                  <a:cubicBezTo>
                    <a:pt x="379" y="4019"/>
                    <a:pt x="134" y="3947"/>
                    <a:pt x="193" y="4173"/>
                  </a:cubicBezTo>
                  <a:cubicBezTo>
                    <a:pt x="329" y="4266"/>
                    <a:pt x="603" y="4320"/>
                    <a:pt x="612" y="4532"/>
                  </a:cubicBezTo>
                  <a:lnTo>
                    <a:pt x="582" y="4550"/>
                  </a:lnTo>
                  <a:cubicBezTo>
                    <a:pt x="668" y="5020"/>
                    <a:pt x="1207" y="4919"/>
                    <a:pt x="1274" y="5356"/>
                  </a:cubicBezTo>
                  <a:lnTo>
                    <a:pt x="1196" y="5359"/>
                  </a:lnTo>
                  <a:cubicBezTo>
                    <a:pt x="1184" y="5539"/>
                    <a:pt x="1468" y="5675"/>
                    <a:pt x="1516" y="5951"/>
                  </a:cubicBezTo>
                  <a:cubicBezTo>
                    <a:pt x="1509" y="5891"/>
                    <a:pt x="1549" y="5805"/>
                    <a:pt x="1613" y="5805"/>
                  </a:cubicBezTo>
                  <a:cubicBezTo>
                    <a:pt x="1637" y="5805"/>
                    <a:pt x="1664" y="5816"/>
                    <a:pt x="1693" y="5846"/>
                  </a:cubicBezTo>
                  <a:cubicBezTo>
                    <a:pt x="1760" y="6154"/>
                    <a:pt x="1975" y="6244"/>
                    <a:pt x="1973" y="6505"/>
                  </a:cubicBezTo>
                  <a:lnTo>
                    <a:pt x="2248" y="6560"/>
                  </a:lnTo>
                  <a:cubicBezTo>
                    <a:pt x="2802" y="7404"/>
                    <a:pt x="5335" y="10497"/>
                    <a:pt x="5947" y="11305"/>
                  </a:cubicBezTo>
                  <a:lnTo>
                    <a:pt x="5900" y="11291"/>
                  </a:lnTo>
                  <a:lnTo>
                    <a:pt x="5900" y="11291"/>
                  </a:lnTo>
                  <a:cubicBezTo>
                    <a:pt x="6873" y="12495"/>
                    <a:pt x="8699" y="15089"/>
                    <a:pt x="9839" y="16238"/>
                  </a:cubicBezTo>
                  <a:cubicBezTo>
                    <a:pt x="9829" y="16548"/>
                    <a:pt x="10063" y="16800"/>
                    <a:pt x="10168" y="17041"/>
                  </a:cubicBezTo>
                  <a:cubicBezTo>
                    <a:pt x="10156" y="16937"/>
                    <a:pt x="10208" y="16885"/>
                    <a:pt x="10262" y="16885"/>
                  </a:cubicBezTo>
                  <a:cubicBezTo>
                    <a:pt x="10293" y="16885"/>
                    <a:pt x="10324" y="16902"/>
                    <a:pt x="10345" y="16936"/>
                  </a:cubicBezTo>
                  <a:cubicBezTo>
                    <a:pt x="10522" y="17200"/>
                    <a:pt x="10579" y="17246"/>
                    <a:pt x="10618" y="17246"/>
                  </a:cubicBezTo>
                  <a:cubicBezTo>
                    <a:pt x="10638" y="17246"/>
                    <a:pt x="10654" y="17233"/>
                    <a:pt x="10679" y="17233"/>
                  </a:cubicBezTo>
                  <a:cubicBezTo>
                    <a:pt x="10726" y="17233"/>
                    <a:pt x="10806" y="17274"/>
                    <a:pt x="11008" y="17505"/>
                  </a:cubicBezTo>
                  <a:cubicBezTo>
                    <a:pt x="11680" y="18149"/>
                    <a:pt x="13546" y="21116"/>
                    <a:pt x="13885" y="21871"/>
                  </a:cubicBezTo>
                  <a:cubicBezTo>
                    <a:pt x="14364" y="22065"/>
                    <a:pt x="14508" y="22630"/>
                    <a:pt x="14899" y="22877"/>
                  </a:cubicBezTo>
                  <a:lnTo>
                    <a:pt x="14821" y="22879"/>
                  </a:lnTo>
                  <a:cubicBezTo>
                    <a:pt x="15171" y="23193"/>
                    <a:pt x="16466" y="25458"/>
                    <a:pt x="16857" y="25835"/>
                  </a:cubicBezTo>
                  <a:lnTo>
                    <a:pt x="16848" y="25754"/>
                  </a:lnTo>
                  <a:lnTo>
                    <a:pt x="16848" y="25754"/>
                  </a:lnTo>
                  <a:cubicBezTo>
                    <a:pt x="17257" y="26033"/>
                    <a:pt x="16973" y="26157"/>
                    <a:pt x="17108" y="26510"/>
                  </a:cubicBezTo>
                  <a:cubicBezTo>
                    <a:pt x="17178" y="26443"/>
                    <a:pt x="17261" y="26417"/>
                    <a:pt x="17347" y="26417"/>
                  </a:cubicBezTo>
                  <a:cubicBezTo>
                    <a:pt x="17540" y="26417"/>
                    <a:pt x="17742" y="26547"/>
                    <a:pt x="17816" y="26623"/>
                  </a:cubicBezTo>
                  <a:lnTo>
                    <a:pt x="17757" y="26658"/>
                  </a:lnTo>
                  <a:cubicBezTo>
                    <a:pt x="17933" y="26815"/>
                    <a:pt x="18454" y="27081"/>
                    <a:pt x="18707" y="27365"/>
                  </a:cubicBezTo>
                  <a:lnTo>
                    <a:pt x="18560" y="27452"/>
                  </a:lnTo>
                  <a:cubicBezTo>
                    <a:pt x="18892" y="27603"/>
                    <a:pt x="19173" y="28130"/>
                    <a:pt x="19320" y="28304"/>
                  </a:cubicBezTo>
                  <a:cubicBezTo>
                    <a:pt x="19563" y="28769"/>
                    <a:pt x="19784" y="29592"/>
                    <a:pt x="20370" y="30027"/>
                  </a:cubicBezTo>
                  <a:lnTo>
                    <a:pt x="20234" y="30673"/>
                  </a:lnTo>
                  <a:lnTo>
                    <a:pt x="20311" y="30699"/>
                  </a:lnTo>
                  <a:cubicBezTo>
                    <a:pt x="20311" y="30699"/>
                    <a:pt x="25511" y="27887"/>
                    <a:pt x="25998" y="26416"/>
                  </a:cubicBezTo>
                  <a:lnTo>
                    <a:pt x="26146" y="26330"/>
                  </a:lnTo>
                  <a:lnTo>
                    <a:pt x="26023" y="26195"/>
                  </a:lnTo>
                  <a:cubicBezTo>
                    <a:pt x="25966" y="25969"/>
                    <a:pt x="25746" y="26002"/>
                    <a:pt x="25894" y="25915"/>
                  </a:cubicBezTo>
                  <a:lnTo>
                    <a:pt x="25894" y="25915"/>
                  </a:lnTo>
                  <a:lnTo>
                    <a:pt x="26049" y="26170"/>
                  </a:lnTo>
                  <a:cubicBezTo>
                    <a:pt x="26000" y="26053"/>
                    <a:pt x="26030" y="26025"/>
                    <a:pt x="26089" y="26025"/>
                  </a:cubicBezTo>
                  <a:cubicBezTo>
                    <a:pt x="26134" y="26025"/>
                    <a:pt x="26196" y="26042"/>
                    <a:pt x="26251" y="26047"/>
                  </a:cubicBezTo>
                  <a:cubicBezTo>
                    <a:pt x="26211" y="25963"/>
                    <a:pt x="26178" y="25880"/>
                    <a:pt x="26178" y="25790"/>
                  </a:cubicBezTo>
                  <a:cubicBezTo>
                    <a:pt x="26100" y="25793"/>
                    <a:pt x="26139" y="25857"/>
                    <a:pt x="26128" y="25906"/>
                  </a:cubicBezTo>
                  <a:cubicBezTo>
                    <a:pt x="26011" y="25845"/>
                    <a:pt x="25786" y="25804"/>
                    <a:pt x="25767" y="25643"/>
                  </a:cubicBezTo>
                  <a:cubicBezTo>
                    <a:pt x="25651" y="25451"/>
                    <a:pt x="25983" y="25471"/>
                    <a:pt x="25848" y="25248"/>
                  </a:cubicBezTo>
                  <a:cubicBezTo>
                    <a:pt x="25157" y="24050"/>
                    <a:pt x="24545" y="22849"/>
                    <a:pt x="23708" y="21739"/>
                  </a:cubicBezTo>
                  <a:cubicBezTo>
                    <a:pt x="23727" y="21708"/>
                    <a:pt x="23741" y="21698"/>
                    <a:pt x="23756" y="21698"/>
                  </a:cubicBezTo>
                  <a:cubicBezTo>
                    <a:pt x="23773" y="21698"/>
                    <a:pt x="23791" y="21711"/>
                    <a:pt x="23817" y="21718"/>
                  </a:cubicBezTo>
                  <a:cubicBezTo>
                    <a:pt x="23514" y="21419"/>
                    <a:pt x="23320" y="21100"/>
                    <a:pt x="23037" y="20834"/>
                  </a:cubicBezTo>
                  <a:cubicBezTo>
                    <a:pt x="23037" y="20703"/>
                    <a:pt x="23106" y="20619"/>
                    <a:pt x="23146" y="20552"/>
                  </a:cubicBezTo>
                  <a:lnTo>
                    <a:pt x="23146" y="20552"/>
                  </a:lnTo>
                  <a:cubicBezTo>
                    <a:pt x="23143" y="20557"/>
                    <a:pt x="23138" y="20559"/>
                    <a:pt x="23133" y="20559"/>
                  </a:cubicBezTo>
                  <a:cubicBezTo>
                    <a:pt x="22976" y="20559"/>
                    <a:pt x="21800" y="18923"/>
                    <a:pt x="21810" y="18876"/>
                  </a:cubicBezTo>
                  <a:lnTo>
                    <a:pt x="21810" y="18876"/>
                  </a:lnTo>
                  <a:lnTo>
                    <a:pt x="21544" y="19033"/>
                  </a:lnTo>
                  <a:cubicBezTo>
                    <a:pt x="21302" y="18699"/>
                    <a:pt x="21762" y="18732"/>
                    <a:pt x="21479" y="18464"/>
                  </a:cubicBezTo>
                  <a:lnTo>
                    <a:pt x="21479" y="18464"/>
                  </a:lnTo>
                  <a:cubicBezTo>
                    <a:pt x="21440" y="18476"/>
                    <a:pt x="21405" y="18481"/>
                    <a:pt x="21374" y="18481"/>
                  </a:cubicBezTo>
                  <a:cubicBezTo>
                    <a:pt x="21062" y="18481"/>
                    <a:pt x="21122" y="17948"/>
                    <a:pt x="20899" y="17948"/>
                  </a:cubicBezTo>
                  <a:cubicBezTo>
                    <a:pt x="20894" y="17948"/>
                    <a:pt x="20889" y="17948"/>
                    <a:pt x="20884" y="17949"/>
                  </a:cubicBezTo>
                  <a:cubicBezTo>
                    <a:pt x="20913" y="17930"/>
                    <a:pt x="20816" y="17771"/>
                    <a:pt x="20934" y="17702"/>
                  </a:cubicBezTo>
                  <a:lnTo>
                    <a:pt x="20934" y="17702"/>
                  </a:lnTo>
                  <a:cubicBezTo>
                    <a:pt x="20896" y="17717"/>
                    <a:pt x="20866" y="17724"/>
                    <a:pt x="20842" y="17724"/>
                  </a:cubicBezTo>
                  <a:cubicBezTo>
                    <a:pt x="20727" y="17724"/>
                    <a:pt x="20758" y="17567"/>
                    <a:pt x="20660" y="17516"/>
                  </a:cubicBezTo>
                  <a:cubicBezTo>
                    <a:pt x="20582" y="17519"/>
                    <a:pt x="20621" y="17582"/>
                    <a:pt x="20581" y="17650"/>
                  </a:cubicBezTo>
                  <a:lnTo>
                    <a:pt x="20357" y="17478"/>
                  </a:lnTo>
                  <a:cubicBezTo>
                    <a:pt x="20358" y="17380"/>
                    <a:pt x="20414" y="17298"/>
                    <a:pt x="20480" y="17298"/>
                  </a:cubicBezTo>
                  <a:cubicBezTo>
                    <a:pt x="20501" y="17298"/>
                    <a:pt x="20522" y="17306"/>
                    <a:pt x="20543" y="17325"/>
                  </a:cubicBezTo>
                  <a:cubicBezTo>
                    <a:pt x="20204" y="16702"/>
                    <a:pt x="18427" y="13811"/>
                    <a:pt x="17891" y="13261"/>
                  </a:cubicBezTo>
                  <a:lnTo>
                    <a:pt x="17891" y="13261"/>
                  </a:lnTo>
                  <a:cubicBezTo>
                    <a:pt x="17801" y="13444"/>
                    <a:pt x="18036" y="13564"/>
                    <a:pt x="17859" y="13800"/>
                  </a:cubicBezTo>
                  <a:cubicBezTo>
                    <a:pt x="17628" y="13731"/>
                    <a:pt x="17721" y="13549"/>
                    <a:pt x="17575" y="13549"/>
                  </a:cubicBezTo>
                  <a:cubicBezTo>
                    <a:pt x="17566" y="13549"/>
                    <a:pt x="17557" y="13550"/>
                    <a:pt x="17546" y="13551"/>
                  </a:cubicBezTo>
                  <a:cubicBezTo>
                    <a:pt x="17841" y="13247"/>
                    <a:pt x="17372" y="13133"/>
                    <a:pt x="17628" y="12764"/>
                  </a:cubicBezTo>
                  <a:lnTo>
                    <a:pt x="17628" y="12764"/>
                  </a:lnTo>
                  <a:lnTo>
                    <a:pt x="17403" y="12854"/>
                  </a:lnTo>
                  <a:lnTo>
                    <a:pt x="17462" y="12689"/>
                  </a:lnTo>
                  <a:cubicBezTo>
                    <a:pt x="16750" y="12112"/>
                    <a:pt x="17248" y="12594"/>
                    <a:pt x="16839" y="11924"/>
                  </a:cubicBezTo>
                  <a:cubicBezTo>
                    <a:pt x="16554" y="11583"/>
                    <a:pt x="16173" y="11590"/>
                    <a:pt x="16111" y="11332"/>
                  </a:cubicBezTo>
                  <a:lnTo>
                    <a:pt x="16111" y="11332"/>
                  </a:lnTo>
                  <a:cubicBezTo>
                    <a:pt x="16112" y="11376"/>
                    <a:pt x="16072" y="11465"/>
                    <a:pt x="16000" y="11465"/>
                  </a:cubicBezTo>
                  <a:cubicBezTo>
                    <a:pt x="15985" y="11465"/>
                    <a:pt x="15968" y="11461"/>
                    <a:pt x="15950" y="11452"/>
                  </a:cubicBezTo>
                  <a:cubicBezTo>
                    <a:pt x="16108" y="11314"/>
                    <a:pt x="15648" y="11283"/>
                    <a:pt x="15786" y="11115"/>
                  </a:cubicBezTo>
                  <a:cubicBezTo>
                    <a:pt x="15723" y="11059"/>
                    <a:pt x="15606" y="10880"/>
                    <a:pt x="15486" y="10880"/>
                  </a:cubicBezTo>
                  <a:cubicBezTo>
                    <a:pt x="15438" y="10880"/>
                    <a:pt x="15391" y="10908"/>
                    <a:pt x="15346" y="10984"/>
                  </a:cubicBezTo>
                  <a:cubicBezTo>
                    <a:pt x="15415" y="10868"/>
                    <a:pt x="15312" y="10620"/>
                    <a:pt x="15429" y="10620"/>
                  </a:cubicBezTo>
                  <a:cubicBezTo>
                    <a:pt x="15446" y="10620"/>
                    <a:pt x="15467" y="10625"/>
                    <a:pt x="15494" y="10636"/>
                  </a:cubicBezTo>
                  <a:cubicBezTo>
                    <a:pt x="15436" y="10541"/>
                    <a:pt x="15407" y="10428"/>
                    <a:pt x="15309" y="10398"/>
                  </a:cubicBezTo>
                  <a:lnTo>
                    <a:pt x="15309" y="10398"/>
                  </a:lnTo>
                  <a:lnTo>
                    <a:pt x="15328" y="10561"/>
                  </a:lnTo>
                  <a:cubicBezTo>
                    <a:pt x="15075" y="10276"/>
                    <a:pt x="15134" y="9981"/>
                    <a:pt x="14782" y="9929"/>
                  </a:cubicBezTo>
                  <a:lnTo>
                    <a:pt x="14772" y="10108"/>
                  </a:lnTo>
                  <a:cubicBezTo>
                    <a:pt x="14625" y="9934"/>
                    <a:pt x="14499" y="9792"/>
                    <a:pt x="14675" y="9557"/>
                  </a:cubicBezTo>
                  <a:lnTo>
                    <a:pt x="14675" y="9557"/>
                  </a:lnTo>
                  <a:lnTo>
                    <a:pt x="14880" y="9697"/>
                  </a:lnTo>
                  <a:cubicBezTo>
                    <a:pt x="14657" y="9395"/>
                    <a:pt x="14511" y="9221"/>
                    <a:pt x="14208" y="9052"/>
                  </a:cubicBezTo>
                  <a:lnTo>
                    <a:pt x="14208" y="9052"/>
                  </a:lnTo>
                  <a:lnTo>
                    <a:pt x="14267" y="9148"/>
                  </a:lnTo>
                  <a:cubicBezTo>
                    <a:pt x="13808" y="8985"/>
                    <a:pt x="12410" y="7420"/>
                    <a:pt x="11911" y="7325"/>
                  </a:cubicBezTo>
                  <a:lnTo>
                    <a:pt x="11832" y="7588"/>
                  </a:lnTo>
                  <a:lnTo>
                    <a:pt x="11504" y="7439"/>
                  </a:lnTo>
                  <a:lnTo>
                    <a:pt x="11504" y="7439"/>
                  </a:lnTo>
                  <a:cubicBezTo>
                    <a:pt x="11505" y="7439"/>
                    <a:pt x="11505" y="7439"/>
                    <a:pt x="11506" y="7439"/>
                  </a:cubicBezTo>
                  <a:cubicBezTo>
                    <a:pt x="11571" y="7439"/>
                    <a:pt x="12047" y="7211"/>
                    <a:pt x="12117" y="7209"/>
                  </a:cubicBezTo>
                  <a:lnTo>
                    <a:pt x="12117" y="7209"/>
                  </a:lnTo>
                  <a:cubicBezTo>
                    <a:pt x="11691" y="6647"/>
                    <a:pt x="9537" y="3904"/>
                    <a:pt x="9295" y="3312"/>
                  </a:cubicBezTo>
                  <a:cubicBezTo>
                    <a:pt x="9248" y="3038"/>
                    <a:pt x="9550" y="3075"/>
                    <a:pt x="9581" y="3058"/>
                  </a:cubicBezTo>
                  <a:cubicBezTo>
                    <a:pt x="9485" y="2978"/>
                    <a:pt x="9423" y="2965"/>
                    <a:pt x="9375" y="2965"/>
                  </a:cubicBezTo>
                  <a:cubicBezTo>
                    <a:pt x="9352" y="2965"/>
                    <a:pt x="9333" y="2968"/>
                    <a:pt x="9314" y="2968"/>
                  </a:cubicBezTo>
                  <a:cubicBezTo>
                    <a:pt x="9273" y="2968"/>
                    <a:pt x="9236" y="2953"/>
                    <a:pt x="9179" y="2860"/>
                  </a:cubicBezTo>
                  <a:cubicBezTo>
                    <a:pt x="9173" y="2800"/>
                    <a:pt x="9257" y="2782"/>
                    <a:pt x="9321" y="2782"/>
                  </a:cubicBezTo>
                  <a:cubicBezTo>
                    <a:pt x="9343" y="2782"/>
                    <a:pt x="9363" y="2784"/>
                    <a:pt x="9376" y="2788"/>
                  </a:cubicBezTo>
                  <a:cubicBezTo>
                    <a:pt x="9303" y="2722"/>
                    <a:pt x="9291" y="2619"/>
                    <a:pt x="9237" y="2619"/>
                  </a:cubicBezTo>
                  <a:cubicBezTo>
                    <a:pt x="9226" y="2619"/>
                    <a:pt x="9215" y="2623"/>
                    <a:pt x="9201" y="2631"/>
                  </a:cubicBezTo>
                  <a:cubicBezTo>
                    <a:pt x="9219" y="2794"/>
                    <a:pt x="8964" y="2900"/>
                    <a:pt x="8857" y="3052"/>
                  </a:cubicBezTo>
                  <a:lnTo>
                    <a:pt x="8680" y="2764"/>
                  </a:lnTo>
                  <a:lnTo>
                    <a:pt x="8828" y="2678"/>
                  </a:lnTo>
                  <a:cubicBezTo>
                    <a:pt x="8821" y="2666"/>
                    <a:pt x="8800" y="2663"/>
                    <a:pt x="8770" y="2663"/>
                  </a:cubicBezTo>
                  <a:cubicBezTo>
                    <a:pt x="8722" y="2663"/>
                    <a:pt x="8651" y="2672"/>
                    <a:pt x="8575" y="2672"/>
                  </a:cubicBezTo>
                  <a:cubicBezTo>
                    <a:pt x="8438" y="2672"/>
                    <a:pt x="8283" y="2642"/>
                    <a:pt x="8222" y="2472"/>
                  </a:cubicBezTo>
                  <a:cubicBezTo>
                    <a:pt x="7960" y="1975"/>
                    <a:pt x="7561" y="1517"/>
                    <a:pt x="7269" y="1039"/>
                  </a:cubicBezTo>
                  <a:cubicBezTo>
                    <a:pt x="7292" y="1025"/>
                    <a:pt x="7318" y="1019"/>
                    <a:pt x="7345" y="1019"/>
                  </a:cubicBezTo>
                  <a:cubicBezTo>
                    <a:pt x="7420" y="1019"/>
                    <a:pt x="7505" y="1064"/>
                    <a:pt x="7591" y="1108"/>
                  </a:cubicBezTo>
                  <a:cubicBezTo>
                    <a:pt x="7552" y="1045"/>
                    <a:pt x="7465" y="967"/>
                    <a:pt x="7485" y="867"/>
                  </a:cubicBezTo>
                  <a:lnTo>
                    <a:pt x="7485" y="867"/>
                  </a:lnTo>
                  <a:cubicBezTo>
                    <a:pt x="7467" y="922"/>
                    <a:pt x="7444" y="941"/>
                    <a:pt x="7418" y="941"/>
                  </a:cubicBezTo>
                  <a:cubicBezTo>
                    <a:pt x="7360" y="941"/>
                    <a:pt x="7292" y="845"/>
                    <a:pt x="7264" y="845"/>
                  </a:cubicBezTo>
                  <a:cubicBezTo>
                    <a:pt x="7255" y="845"/>
                    <a:pt x="7250" y="853"/>
                    <a:pt x="7250" y="876"/>
                  </a:cubicBezTo>
                  <a:cubicBezTo>
                    <a:pt x="6673" y="783"/>
                    <a:pt x="6676" y="131"/>
                    <a:pt x="6236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" name="Google Shape;454;p31"/>
          <p:cNvSpPr/>
          <p:nvPr/>
        </p:nvSpPr>
        <p:spPr>
          <a:xfrm>
            <a:off x="8504925" y="-268675"/>
            <a:ext cx="1763025" cy="5645406"/>
          </a:xfrm>
          <a:custGeom>
            <a:avLst/>
            <a:gdLst/>
            <a:ahLst/>
            <a:cxnLst/>
            <a:rect l="l" t="t" r="r" b="b"/>
            <a:pathLst>
              <a:path w="19562" h="62638" extrusionOk="0">
                <a:moveTo>
                  <a:pt x="778" y="1"/>
                </a:moveTo>
                <a:lnTo>
                  <a:pt x="659" y="178"/>
                </a:lnTo>
                <a:lnTo>
                  <a:pt x="498" y="330"/>
                </a:lnTo>
                <a:lnTo>
                  <a:pt x="416" y="530"/>
                </a:lnTo>
                <a:lnTo>
                  <a:pt x="352" y="736"/>
                </a:lnTo>
                <a:lnTo>
                  <a:pt x="318" y="950"/>
                </a:lnTo>
                <a:lnTo>
                  <a:pt x="157" y="1120"/>
                </a:lnTo>
                <a:lnTo>
                  <a:pt x="109" y="1331"/>
                </a:lnTo>
                <a:lnTo>
                  <a:pt x="147" y="1557"/>
                </a:lnTo>
                <a:lnTo>
                  <a:pt x="76" y="1760"/>
                </a:lnTo>
                <a:lnTo>
                  <a:pt x="0" y="1967"/>
                </a:lnTo>
                <a:lnTo>
                  <a:pt x="66" y="2183"/>
                </a:lnTo>
                <a:lnTo>
                  <a:pt x="82" y="2394"/>
                </a:lnTo>
                <a:lnTo>
                  <a:pt x="80" y="2607"/>
                </a:lnTo>
                <a:lnTo>
                  <a:pt x="130" y="2814"/>
                </a:lnTo>
                <a:lnTo>
                  <a:pt x="140" y="3027"/>
                </a:lnTo>
                <a:lnTo>
                  <a:pt x="191" y="3233"/>
                </a:lnTo>
                <a:lnTo>
                  <a:pt x="244" y="3437"/>
                </a:lnTo>
                <a:lnTo>
                  <a:pt x="256" y="3660"/>
                </a:lnTo>
                <a:lnTo>
                  <a:pt x="357" y="3849"/>
                </a:lnTo>
                <a:lnTo>
                  <a:pt x="427" y="4054"/>
                </a:lnTo>
                <a:lnTo>
                  <a:pt x="585" y="4213"/>
                </a:lnTo>
                <a:lnTo>
                  <a:pt x="661" y="4415"/>
                </a:lnTo>
                <a:lnTo>
                  <a:pt x="814" y="4571"/>
                </a:lnTo>
                <a:lnTo>
                  <a:pt x="860" y="4794"/>
                </a:lnTo>
                <a:lnTo>
                  <a:pt x="993" y="4964"/>
                </a:lnTo>
                <a:lnTo>
                  <a:pt x="1107" y="5148"/>
                </a:lnTo>
                <a:lnTo>
                  <a:pt x="1189" y="5346"/>
                </a:lnTo>
                <a:lnTo>
                  <a:pt x="1276" y="5542"/>
                </a:lnTo>
                <a:lnTo>
                  <a:pt x="1293" y="5765"/>
                </a:lnTo>
                <a:lnTo>
                  <a:pt x="1432" y="5944"/>
                </a:lnTo>
                <a:lnTo>
                  <a:pt x="1455" y="6161"/>
                </a:lnTo>
                <a:lnTo>
                  <a:pt x="1563" y="6354"/>
                </a:lnTo>
                <a:lnTo>
                  <a:pt x="1616" y="6562"/>
                </a:lnTo>
                <a:lnTo>
                  <a:pt x="1607" y="6784"/>
                </a:lnTo>
                <a:lnTo>
                  <a:pt x="1636" y="6997"/>
                </a:lnTo>
                <a:lnTo>
                  <a:pt x="1757" y="7191"/>
                </a:lnTo>
                <a:lnTo>
                  <a:pt x="1759" y="7409"/>
                </a:lnTo>
                <a:lnTo>
                  <a:pt x="1809" y="7618"/>
                </a:lnTo>
                <a:lnTo>
                  <a:pt x="1856" y="7828"/>
                </a:lnTo>
                <a:lnTo>
                  <a:pt x="1884" y="8041"/>
                </a:lnTo>
                <a:lnTo>
                  <a:pt x="1865" y="8258"/>
                </a:lnTo>
                <a:lnTo>
                  <a:pt x="1948" y="8466"/>
                </a:lnTo>
                <a:lnTo>
                  <a:pt x="1955" y="8681"/>
                </a:lnTo>
                <a:lnTo>
                  <a:pt x="1906" y="8899"/>
                </a:lnTo>
                <a:lnTo>
                  <a:pt x="1896" y="9113"/>
                </a:lnTo>
                <a:lnTo>
                  <a:pt x="1989" y="9324"/>
                </a:lnTo>
                <a:lnTo>
                  <a:pt x="1899" y="9539"/>
                </a:lnTo>
                <a:lnTo>
                  <a:pt x="1972" y="9752"/>
                </a:lnTo>
                <a:lnTo>
                  <a:pt x="1910" y="9965"/>
                </a:lnTo>
                <a:lnTo>
                  <a:pt x="1971" y="10180"/>
                </a:lnTo>
                <a:lnTo>
                  <a:pt x="1901" y="10392"/>
                </a:lnTo>
                <a:lnTo>
                  <a:pt x="1949" y="10608"/>
                </a:lnTo>
                <a:lnTo>
                  <a:pt x="1851" y="10814"/>
                </a:lnTo>
                <a:lnTo>
                  <a:pt x="1915" y="11039"/>
                </a:lnTo>
                <a:lnTo>
                  <a:pt x="1966" y="11254"/>
                </a:lnTo>
                <a:lnTo>
                  <a:pt x="1984" y="11476"/>
                </a:lnTo>
                <a:lnTo>
                  <a:pt x="2019" y="11693"/>
                </a:lnTo>
                <a:lnTo>
                  <a:pt x="2063" y="11910"/>
                </a:lnTo>
                <a:lnTo>
                  <a:pt x="2129" y="12122"/>
                </a:lnTo>
                <a:lnTo>
                  <a:pt x="2154" y="12342"/>
                </a:lnTo>
                <a:lnTo>
                  <a:pt x="2182" y="12563"/>
                </a:lnTo>
                <a:lnTo>
                  <a:pt x="2240" y="12776"/>
                </a:lnTo>
                <a:lnTo>
                  <a:pt x="2299" y="12988"/>
                </a:lnTo>
                <a:lnTo>
                  <a:pt x="2386" y="13194"/>
                </a:lnTo>
                <a:lnTo>
                  <a:pt x="2430" y="13409"/>
                </a:lnTo>
                <a:lnTo>
                  <a:pt x="2484" y="13622"/>
                </a:lnTo>
                <a:lnTo>
                  <a:pt x="2534" y="13834"/>
                </a:lnTo>
                <a:lnTo>
                  <a:pt x="2529" y="14053"/>
                </a:lnTo>
                <a:lnTo>
                  <a:pt x="2628" y="14250"/>
                </a:lnTo>
                <a:lnTo>
                  <a:pt x="2584" y="14466"/>
                </a:lnTo>
                <a:lnTo>
                  <a:pt x="2627" y="14673"/>
                </a:lnTo>
                <a:lnTo>
                  <a:pt x="2633" y="14883"/>
                </a:lnTo>
                <a:lnTo>
                  <a:pt x="2662" y="15093"/>
                </a:lnTo>
                <a:lnTo>
                  <a:pt x="2680" y="15302"/>
                </a:lnTo>
                <a:lnTo>
                  <a:pt x="2623" y="15515"/>
                </a:lnTo>
                <a:lnTo>
                  <a:pt x="2727" y="15714"/>
                </a:lnTo>
                <a:lnTo>
                  <a:pt x="2651" y="15940"/>
                </a:lnTo>
                <a:lnTo>
                  <a:pt x="2695" y="16150"/>
                </a:lnTo>
                <a:lnTo>
                  <a:pt x="2752" y="16361"/>
                </a:lnTo>
                <a:lnTo>
                  <a:pt x="2768" y="16575"/>
                </a:lnTo>
                <a:lnTo>
                  <a:pt x="2787" y="16788"/>
                </a:lnTo>
                <a:lnTo>
                  <a:pt x="2878" y="16992"/>
                </a:lnTo>
                <a:lnTo>
                  <a:pt x="2867" y="17212"/>
                </a:lnTo>
                <a:lnTo>
                  <a:pt x="2876" y="17430"/>
                </a:lnTo>
                <a:lnTo>
                  <a:pt x="2986" y="17627"/>
                </a:lnTo>
                <a:lnTo>
                  <a:pt x="3004" y="17842"/>
                </a:lnTo>
                <a:lnTo>
                  <a:pt x="2990" y="18066"/>
                </a:lnTo>
                <a:lnTo>
                  <a:pt x="3096" y="18263"/>
                </a:lnTo>
                <a:lnTo>
                  <a:pt x="3115" y="18480"/>
                </a:lnTo>
                <a:lnTo>
                  <a:pt x="3229" y="18672"/>
                </a:lnTo>
                <a:lnTo>
                  <a:pt x="3215" y="18901"/>
                </a:lnTo>
                <a:lnTo>
                  <a:pt x="3351" y="19084"/>
                </a:lnTo>
                <a:lnTo>
                  <a:pt x="3331" y="19311"/>
                </a:lnTo>
                <a:lnTo>
                  <a:pt x="3375" y="19520"/>
                </a:lnTo>
                <a:lnTo>
                  <a:pt x="3436" y="19726"/>
                </a:lnTo>
                <a:lnTo>
                  <a:pt x="3549" y="19922"/>
                </a:lnTo>
                <a:lnTo>
                  <a:pt x="3503" y="20150"/>
                </a:lnTo>
                <a:lnTo>
                  <a:pt x="3539" y="20362"/>
                </a:lnTo>
                <a:lnTo>
                  <a:pt x="3596" y="20570"/>
                </a:lnTo>
                <a:lnTo>
                  <a:pt x="3675" y="20774"/>
                </a:lnTo>
                <a:lnTo>
                  <a:pt x="3725" y="20984"/>
                </a:lnTo>
                <a:lnTo>
                  <a:pt x="3682" y="21208"/>
                </a:lnTo>
                <a:lnTo>
                  <a:pt x="3773" y="21412"/>
                </a:lnTo>
                <a:lnTo>
                  <a:pt x="3763" y="21630"/>
                </a:lnTo>
                <a:lnTo>
                  <a:pt x="3775" y="21846"/>
                </a:lnTo>
                <a:lnTo>
                  <a:pt x="3795" y="22060"/>
                </a:lnTo>
                <a:lnTo>
                  <a:pt x="3924" y="22259"/>
                </a:lnTo>
                <a:lnTo>
                  <a:pt x="3934" y="22475"/>
                </a:lnTo>
                <a:lnTo>
                  <a:pt x="3982" y="22685"/>
                </a:lnTo>
                <a:lnTo>
                  <a:pt x="3940" y="22907"/>
                </a:lnTo>
                <a:lnTo>
                  <a:pt x="3973" y="23120"/>
                </a:lnTo>
                <a:lnTo>
                  <a:pt x="4040" y="23329"/>
                </a:lnTo>
                <a:lnTo>
                  <a:pt x="4013" y="23550"/>
                </a:lnTo>
                <a:lnTo>
                  <a:pt x="4011" y="23766"/>
                </a:lnTo>
                <a:lnTo>
                  <a:pt x="4116" y="23969"/>
                </a:lnTo>
                <a:lnTo>
                  <a:pt x="4091" y="24187"/>
                </a:lnTo>
                <a:lnTo>
                  <a:pt x="4192" y="24391"/>
                </a:lnTo>
                <a:lnTo>
                  <a:pt x="4196" y="24606"/>
                </a:lnTo>
                <a:lnTo>
                  <a:pt x="4190" y="24822"/>
                </a:lnTo>
                <a:lnTo>
                  <a:pt x="4257" y="25030"/>
                </a:lnTo>
                <a:lnTo>
                  <a:pt x="4233" y="25249"/>
                </a:lnTo>
                <a:lnTo>
                  <a:pt x="4253" y="25462"/>
                </a:lnTo>
                <a:lnTo>
                  <a:pt x="4327" y="25670"/>
                </a:lnTo>
                <a:lnTo>
                  <a:pt x="4354" y="25884"/>
                </a:lnTo>
                <a:lnTo>
                  <a:pt x="4311" y="26104"/>
                </a:lnTo>
                <a:lnTo>
                  <a:pt x="4309" y="26320"/>
                </a:lnTo>
                <a:lnTo>
                  <a:pt x="4331" y="26533"/>
                </a:lnTo>
                <a:lnTo>
                  <a:pt x="4350" y="26747"/>
                </a:lnTo>
                <a:lnTo>
                  <a:pt x="4357" y="26961"/>
                </a:lnTo>
                <a:lnTo>
                  <a:pt x="4419" y="27172"/>
                </a:lnTo>
                <a:lnTo>
                  <a:pt x="4437" y="27386"/>
                </a:lnTo>
                <a:lnTo>
                  <a:pt x="4449" y="27600"/>
                </a:lnTo>
                <a:lnTo>
                  <a:pt x="4515" y="27809"/>
                </a:lnTo>
                <a:lnTo>
                  <a:pt x="4518" y="28023"/>
                </a:lnTo>
                <a:lnTo>
                  <a:pt x="4533" y="28237"/>
                </a:lnTo>
                <a:lnTo>
                  <a:pt x="4567" y="28445"/>
                </a:lnTo>
                <a:lnTo>
                  <a:pt x="4681" y="28632"/>
                </a:lnTo>
                <a:lnTo>
                  <a:pt x="4717" y="28848"/>
                </a:lnTo>
                <a:lnTo>
                  <a:pt x="4792" y="29054"/>
                </a:lnTo>
                <a:lnTo>
                  <a:pt x="4771" y="29279"/>
                </a:lnTo>
                <a:lnTo>
                  <a:pt x="4867" y="29483"/>
                </a:lnTo>
                <a:lnTo>
                  <a:pt x="4845" y="29704"/>
                </a:lnTo>
                <a:lnTo>
                  <a:pt x="4875" y="29919"/>
                </a:lnTo>
                <a:lnTo>
                  <a:pt x="4876" y="30135"/>
                </a:lnTo>
                <a:lnTo>
                  <a:pt x="4916" y="30349"/>
                </a:lnTo>
                <a:lnTo>
                  <a:pt x="4926" y="30565"/>
                </a:lnTo>
                <a:lnTo>
                  <a:pt x="4909" y="30782"/>
                </a:lnTo>
                <a:lnTo>
                  <a:pt x="4970" y="30996"/>
                </a:lnTo>
                <a:lnTo>
                  <a:pt x="4906" y="31214"/>
                </a:lnTo>
                <a:lnTo>
                  <a:pt x="4932" y="31430"/>
                </a:lnTo>
                <a:lnTo>
                  <a:pt x="4990" y="31645"/>
                </a:lnTo>
                <a:lnTo>
                  <a:pt x="4986" y="31861"/>
                </a:lnTo>
                <a:lnTo>
                  <a:pt x="4952" y="32078"/>
                </a:lnTo>
                <a:lnTo>
                  <a:pt x="4952" y="32295"/>
                </a:lnTo>
                <a:lnTo>
                  <a:pt x="4936" y="32511"/>
                </a:lnTo>
                <a:lnTo>
                  <a:pt x="4979" y="32727"/>
                </a:lnTo>
                <a:lnTo>
                  <a:pt x="4916" y="32944"/>
                </a:lnTo>
                <a:lnTo>
                  <a:pt x="4971" y="33160"/>
                </a:lnTo>
                <a:lnTo>
                  <a:pt x="4956" y="33378"/>
                </a:lnTo>
                <a:lnTo>
                  <a:pt x="5005" y="33594"/>
                </a:lnTo>
                <a:lnTo>
                  <a:pt x="4996" y="33810"/>
                </a:lnTo>
                <a:lnTo>
                  <a:pt x="4972" y="34027"/>
                </a:lnTo>
                <a:lnTo>
                  <a:pt x="4948" y="34244"/>
                </a:lnTo>
                <a:lnTo>
                  <a:pt x="4930" y="34463"/>
                </a:lnTo>
                <a:lnTo>
                  <a:pt x="4960" y="34678"/>
                </a:lnTo>
                <a:lnTo>
                  <a:pt x="5007" y="34892"/>
                </a:lnTo>
                <a:lnTo>
                  <a:pt x="5064" y="35105"/>
                </a:lnTo>
                <a:lnTo>
                  <a:pt x="4989" y="35327"/>
                </a:lnTo>
                <a:lnTo>
                  <a:pt x="5091" y="35535"/>
                </a:lnTo>
                <a:lnTo>
                  <a:pt x="5105" y="35752"/>
                </a:lnTo>
                <a:lnTo>
                  <a:pt x="5118" y="35967"/>
                </a:lnTo>
                <a:lnTo>
                  <a:pt x="5060" y="36191"/>
                </a:lnTo>
                <a:lnTo>
                  <a:pt x="5145" y="36398"/>
                </a:lnTo>
                <a:lnTo>
                  <a:pt x="5214" y="36606"/>
                </a:lnTo>
                <a:lnTo>
                  <a:pt x="5244" y="36819"/>
                </a:lnTo>
                <a:lnTo>
                  <a:pt x="5237" y="37040"/>
                </a:lnTo>
                <a:lnTo>
                  <a:pt x="5281" y="37252"/>
                </a:lnTo>
                <a:lnTo>
                  <a:pt x="5371" y="37452"/>
                </a:lnTo>
                <a:lnTo>
                  <a:pt x="5374" y="37673"/>
                </a:lnTo>
                <a:lnTo>
                  <a:pt x="5481" y="37868"/>
                </a:lnTo>
                <a:lnTo>
                  <a:pt x="5482" y="38092"/>
                </a:lnTo>
                <a:lnTo>
                  <a:pt x="5535" y="38303"/>
                </a:lnTo>
                <a:lnTo>
                  <a:pt x="5610" y="38506"/>
                </a:lnTo>
                <a:lnTo>
                  <a:pt x="5688" y="38709"/>
                </a:lnTo>
                <a:lnTo>
                  <a:pt x="5675" y="38907"/>
                </a:lnTo>
                <a:lnTo>
                  <a:pt x="5705" y="39128"/>
                </a:lnTo>
                <a:lnTo>
                  <a:pt x="5607" y="39325"/>
                </a:lnTo>
                <a:lnTo>
                  <a:pt x="5534" y="39528"/>
                </a:lnTo>
                <a:lnTo>
                  <a:pt x="5556" y="39752"/>
                </a:lnTo>
                <a:lnTo>
                  <a:pt x="5441" y="39944"/>
                </a:lnTo>
                <a:lnTo>
                  <a:pt x="5466" y="40170"/>
                </a:lnTo>
                <a:lnTo>
                  <a:pt x="5350" y="40363"/>
                </a:lnTo>
                <a:lnTo>
                  <a:pt x="5321" y="40576"/>
                </a:lnTo>
                <a:lnTo>
                  <a:pt x="5266" y="40783"/>
                </a:lnTo>
                <a:lnTo>
                  <a:pt x="5303" y="41008"/>
                </a:lnTo>
                <a:lnTo>
                  <a:pt x="5264" y="41218"/>
                </a:lnTo>
                <a:lnTo>
                  <a:pt x="5250" y="41432"/>
                </a:lnTo>
                <a:lnTo>
                  <a:pt x="5142" y="41632"/>
                </a:lnTo>
                <a:lnTo>
                  <a:pt x="5177" y="41852"/>
                </a:lnTo>
                <a:lnTo>
                  <a:pt x="5130" y="42061"/>
                </a:lnTo>
                <a:lnTo>
                  <a:pt x="5097" y="42272"/>
                </a:lnTo>
                <a:lnTo>
                  <a:pt x="5109" y="42487"/>
                </a:lnTo>
                <a:lnTo>
                  <a:pt x="5036" y="42696"/>
                </a:lnTo>
                <a:lnTo>
                  <a:pt x="5082" y="42912"/>
                </a:lnTo>
                <a:lnTo>
                  <a:pt x="4995" y="43124"/>
                </a:lnTo>
                <a:lnTo>
                  <a:pt x="5080" y="43341"/>
                </a:lnTo>
                <a:lnTo>
                  <a:pt x="4991" y="43559"/>
                </a:lnTo>
                <a:lnTo>
                  <a:pt x="5019" y="43774"/>
                </a:lnTo>
                <a:lnTo>
                  <a:pt x="5098" y="43989"/>
                </a:lnTo>
                <a:lnTo>
                  <a:pt x="5060" y="44207"/>
                </a:lnTo>
                <a:lnTo>
                  <a:pt x="5041" y="44424"/>
                </a:lnTo>
                <a:lnTo>
                  <a:pt x="5032" y="44640"/>
                </a:lnTo>
                <a:lnTo>
                  <a:pt x="5104" y="44852"/>
                </a:lnTo>
                <a:lnTo>
                  <a:pt x="5139" y="45065"/>
                </a:lnTo>
                <a:lnTo>
                  <a:pt x="5099" y="45284"/>
                </a:lnTo>
                <a:lnTo>
                  <a:pt x="5089" y="45500"/>
                </a:lnTo>
                <a:lnTo>
                  <a:pt x="5092" y="45715"/>
                </a:lnTo>
                <a:lnTo>
                  <a:pt x="5122" y="45930"/>
                </a:lnTo>
                <a:lnTo>
                  <a:pt x="5167" y="46144"/>
                </a:lnTo>
                <a:lnTo>
                  <a:pt x="5126" y="46363"/>
                </a:lnTo>
                <a:lnTo>
                  <a:pt x="5153" y="46579"/>
                </a:lnTo>
                <a:lnTo>
                  <a:pt x="5181" y="46794"/>
                </a:lnTo>
                <a:lnTo>
                  <a:pt x="5229" y="47008"/>
                </a:lnTo>
                <a:lnTo>
                  <a:pt x="5198" y="47226"/>
                </a:lnTo>
                <a:lnTo>
                  <a:pt x="5244" y="47441"/>
                </a:lnTo>
                <a:lnTo>
                  <a:pt x="5260" y="47658"/>
                </a:lnTo>
                <a:lnTo>
                  <a:pt x="5268" y="47875"/>
                </a:lnTo>
                <a:lnTo>
                  <a:pt x="5284" y="48092"/>
                </a:lnTo>
                <a:lnTo>
                  <a:pt x="5291" y="48308"/>
                </a:lnTo>
                <a:lnTo>
                  <a:pt x="5281" y="48525"/>
                </a:lnTo>
                <a:lnTo>
                  <a:pt x="5296" y="48742"/>
                </a:lnTo>
                <a:lnTo>
                  <a:pt x="5229" y="48958"/>
                </a:lnTo>
                <a:lnTo>
                  <a:pt x="5279" y="49175"/>
                </a:lnTo>
                <a:lnTo>
                  <a:pt x="5250" y="49391"/>
                </a:lnTo>
                <a:lnTo>
                  <a:pt x="5263" y="49613"/>
                </a:lnTo>
                <a:lnTo>
                  <a:pt x="5208" y="49829"/>
                </a:lnTo>
                <a:lnTo>
                  <a:pt x="5153" y="50043"/>
                </a:lnTo>
                <a:lnTo>
                  <a:pt x="5134" y="50263"/>
                </a:lnTo>
                <a:lnTo>
                  <a:pt x="5096" y="50481"/>
                </a:lnTo>
                <a:lnTo>
                  <a:pt x="5019" y="50690"/>
                </a:lnTo>
                <a:lnTo>
                  <a:pt x="4952" y="50901"/>
                </a:lnTo>
                <a:lnTo>
                  <a:pt x="4950" y="51127"/>
                </a:lnTo>
                <a:lnTo>
                  <a:pt x="4894" y="51341"/>
                </a:lnTo>
                <a:lnTo>
                  <a:pt x="4858" y="51561"/>
                </a:lnTo>
                <a:lnTo>
                  <a:pt x="4827" y="51783"/>
                </a:lnTo>
                <a:lnTo>
                  <a:pt x="4760" y="51994"/>
                </a:lnTo>
                <a:lnTo>
                  <a:pt x="4700" y="52207"/>
                </a:lnTo>
                <a:lnTo>
                  <a:pt x="4626" y="52416"/>
                </a:lnTo>
                <a:lnTo>
                  <a:pt x="4502" y="52608"/>
                </a:lnTo>
                <a:lnTo>
                  <a:pt x="4488" y="52835"/>
                </a:lnTo>
                <a:lnTo>
                  <a:pt x="4427" y="53047"/>
                </a:lnTo>
                <a:lnTo>
                  <a:pt x="4301" y="53237"/>
                </a:lnTo>
                <a:lnTo>
                  <a:pt x="4224" y="53443"/>
                </a:lnTo>
                <a:lnTo>
                  <a:pt x="4241" y="53682"/>
                </a:lnTo>
                <a:lnTo>
                  <a:pt x="4130" y="53876"/>
                </a:lnTo>
                <a:lnTo>
                  <a:pt x="4094" y="54099"/>
                </a:lnTo>
                <a:lnTo>
                  <a:pt x="3917" y="54264"/>
                </a:lnTo>
                <a:lnTo>
                  <a:pt x="3919" y="54505"/>
                </a:lnTo>
                <a:lnTo>
                  <a:pt x="3790" y="54689"/>
                </a:lnTo>
                <a:lnTo>
                  <a:pt x="3679" y="54880"/>
                </a:lnTo>
                <a:lnTo>
                  <a:pt x="3592" y="55074"/>
                </a:lnTo>
                <a:lnTo>
                  <a:pt x="3449" y="55245"/>
                </a:lnTo>
                <a:lnTo>
                  <a:pt x="3426" y="55465"/>
                </a:lnTo>
                <a:lnTo>
                  <a:pt x="3329" y="55658"/>
                </a:lnTo>
                <a:lnTo>
                  <a:pt x="3275" y="55866"/>
                </a:lnTo>
                <a:lnTo>
                  <a:pt x="3211" y="56071"/>
                </a:lnTo>
                <a:lnTo>
                  <a:pt x="3204" y="56289"/>
                </a:lnTo>
                <a:lnTo>
                  <a:pt x="3149" y="56496"/>
                </a:lnTo>
                <a:lnTo>
                  <a:pt x="3115" y="56708"/>
                </a:lnTo>
                <a:lnTo>
                  <a:pt x="2999" y="56906"/>
                </a:lnTo>
                <a:lnTo>
                  <a:pt x="3044" y="57131"/>
                </a:lnTo>
                <a:lnTo>
                  <a:pt x="2948" y="57334"/>
                </a:lnTo>
                <a:lnTo>
                  <a:pt x="2923" y="57547"/>
                </a:lnTo>
                <a:lnTo>
                  <a:pt x="2920" y="57763"/>
                </a:lnTo>
                <a:lnTo>
                  <a:pt x="2847" y="57970"/>
                </a:lnTo>
                <a:lnTo>
                  <a:pt x="2884" y="58191"/>
                </a:lnTo>
                <a:lnTo>
                  <a:pt x="2846" y="58402"/>
                </a:lnTo>
                <a:lnTo>
                  <a:pt x="2830" y="58616"/>
                </a:lnTo>
                <a:lnTo>
                  <a:pt x="2855" y="58832"/>
                </a:lnTo>
                <a:lnTo>
                  <a:pt x="2752" y="59039"/>
                </a:lnTo>
                <a:lnTo>
                  <a:pt x="2727" y="59252"/>
                </a:lnTo>
                <a:lnTo>
                  <a:pt x="2785" y="59470"/>
                </a:lnTo>
                <a:lnTo>
                  <a:pt x="2706" y="59679"/>
                </a:lnTo>
                <a:lnTo>
                  <a:pt x="2771" y="59897"/>
                </a:lnTo>
                <a:lnTo>
                  <a:pt x="2750" y="60110"/>
                </a:lnTo>
                <a:lnTo>
                  <a:pt x="2736" y="60323"/>
                </a:lnTo>
                <a:lnTo>
                  <a:pt x="2646" y="60534"/>
                </a:lnTo>
                <a:lnTo>
                  <a:pt x="2681" y="60768"/>
                </a:lnTo>
                <a:lnTo>
                  <a:pt x="2886" y="60849"/>
                </a:lnTo>
                <a:lnTo>
                  <a:pt x="3101" y="60871"/>
                </a:lnTo>
                <a:lnTo>
                  <a:pt x="3292" y="60979"/>
                </a:lnTo>
                <a:lnTo>
                  <a:pt x="3512" y="60991"/>
                </a:lnTo>
                <a:lnTo>
                  <a:pt x="3711" y="61071"/>
                </a:lnTo>
                <a:lnTo>
                  <a:pt x="3923" y="61111"/>
                </a:lnTo>
                <a:lnTo>
                  <a:pt x="4122" y="61190"/>
                </a:lnTo>
                <a:lnTo>
                  <a:pt x="4338" y="61215"/>
                </a:lnTo>
                <a:lnTo>
                  <a:pt x="4531" y="61310"/>
                </a:lnTo>
                <a:lnTo>
                  <a:pt x="4746" y="61334"/>
                </a:lnTo>
                <a:lnTo>
                  <a:pt x="4955" y="61383"/>
                </a:lnTo>
                <a:lnTo>
                  <a:pt x="5157" y="61454"/>
                </a:lnTo>
                <a:lnTo>
                  <a:pt x="5355" y="61538"/>
                </a:lnTo>
                <a:lnTo>
                  <a:pt x="5572" y="61553"/>
                </a:lnTo>
                <a:lnTo>
                  <a:pt x="5776" y="61618"/>
                </a:lnTo>
                <a:lnTo>
                  <a:pt x="5960" y="61749"/>
                </a:lnTo>
                <a:lnTo>
                  <a:pt x="6179" y="61761"/>
                </a:lnTo>
                <a:lnTo>
                  <a:pt x="6386" y="61814"/>
                </a:lnTo>
                <a:lnTo>
                  <a:pt x="6591" y="61875"/>
                </a:lnTo>
                <a:lnTo>
                  <a:pt x="6793" y="61943"/>
                </a:lnTo>
                <a:lnTo>
                  <a:pt x="7006" y="61974"/>
                </a:lnTo>
                <a:lnTo>
                  <a:pt x="7199" y="62071"/>
                </a:lnTo>
                <a:lnTo>
                  <a:pt x="7413" y="62103"/>
                </a:lnTo>
                <a:lnTo>
                  <a:pt x="7596" y="62237"/>
                </a:lnTo>
                <a:lnTo>
                  <a:pt x="7826" y="62207"/>
                </a:lnTo>
                <a:lnTo>
                  <a:pt x="8021" y="62298"/>
                </a:lnTo>
                <a:lnTo>
                  <a:pt x="8225" y="62361"/>
                </a:lnTo>
                <a:lnTo>
                  <a:pt x="8427" y="62426"/>
                </a:lnTo>
                <a:lnTo>
                  <a:pt x="8616" y="62538"/>
                </a:lnTo>
                <a:lnTo>
                  <a:pt x="8823" y="62592"/>
                </a:lnTo>
                <a:lnTo>
                  <a:pt x="9058" y="62637"/>
                </a:lnTo>
                <a:lnTo>
                  <a:pt x="9103" y="62399"/>
                </a:lnTo>
                <a:lnTo>
                  <a:pt x="9150" y="62184"/>
                </a:lnTo>
                <a:lnTo>
                  <a:pt x="9162" y="61966"/>
                </a:lnTo>
                <a:lnTo>
                  <a:pt x="9144" y="61742"/>
                </a:lnTo>
                <a:lnTo>
                  <a:pt x="9275" y="61543"/>
                </a:lnTo>
                <a:lnTo>
                  <a:pt x="9232" y="61315"/>
                </a:lnTo>
                <a:lnTo>
                  <a:pt x="9314" y="61109"/>
                </a:lnTo>
                <a:lnTo>
                  <a:pt x="9304" y="60885"/>
                </a:lnTo>
                <a:lnTo>
                  <a:pt x="9360" y="60675"/>
                </a:lnTo>
                <a:lnTo>
                  <a:pt x="9425" y="60466"/>
                </a:lnTo>
                <a:lnTo>
                  <a:pt x="9464" y="60252"/>
                </a:lnTo>
                <a:lnTo>
                  <a:pt x="9448" y="60029"/>
                </a:lnTo>
                <a:lnTo>
                  <a:pt x="9491" y="59816"/>
                </a:lnTo>
                <a:lnTo>
                  <a:pt x="9621" y="59618"/>
                </a:lnTo>
                <a:lnTo>
                  <a:pt x="9614" y="59395"/>
                </a:lnTo>
                <a:lnTo>
                  <a:pt x="9610" y="59174"/>
                </a:lnTo>
                <a:lnTo>
                  <a:pt x="9742" y="58977"/>
                </a:lnTo>
                <a:lnTo>
                  <a:pt x="9737" y="58755"/>
                </a:lnTo>
                <a:lnTo>
                  <a:pt x="9715" y="58531"/>
                </a:lnTo>
                <a:lnTo>
                  <a:pt x="9810" y="58327"/>
                </a:lnTo>
                <a:lnTo>
                  <a:pt x="9879" y="58119"/>
                </a:lnTo>
                <a:lnTo>
                  <a:pt x="9842" y="57892"/>
                </a:lnTo>
                <a:lnTo>
                  <a:pt x="9943" y="57690"/>
                </a:lnTo>
                <a:lnTo>
                  <a:pt x="9960" y="57471"/>
                </a:lnTo>
                <a:lnTo>
                  <a:pt x="9941" y="57248"/>
                </a:lnTo>
                <a:lnTo>
                  <a:pt x="10068" y="57051"/>
                </a:lnTo>
                <a:lnTo>
                  <a:pt x="10082" y="56834"/>
                </a:lnTo>
                <a:lnTo>
                  <a:pt x="10061" y="56610"/>
                </a:lnTo>
                <a:lnTo>
                  <a:pt x="10193" y="56413"/>
                </a:lnTo>
                <a:lnTo>
                  <a:pt x="10221" y="56197"/>
                </a:lnTo>
                <a:lnTo>
                  <a:pt x="10200" y="55973"/>
                </a:lnTo>
                <a:lnTo>
                  <a:pt x="10260" y="55763"/>
                </a:lnTo>
                <a:lnTo>
                  <a:pt x="10352" y="55560"/>
                </a:lnTo>
                <a:lnTo>
                  <a:pt x="10312" y="55334"/>
                </a:lnTo>
                <a:lnTo>
                  <a:pt x="10354" y="55122"/>
                </a:lnTo>
                <a:lnTo>
                  <a:pt x="10448" y="54919"/>
                </a:lnTo>
                <a:lnTo>
                  <a:pt x="10483" y="54706"/>
                </a:lnTo>
                <a:lnTo>
                  <a:pt x="10452" y="54479"/>
                </a:lnTo>
                <a:lnTo>
                  <a:pt x="10558" y="54278"/>
                </a:lnTo>
                <a:lnTo>
                  <a:pt x="10617" y="54069"/>
                </a:lnTo>
                <a:lnTo>
                  <a:pt x="10622" y="53848"/>
                </a:lnTo>
                <a:lnTo>
                  <a:pt x="10644" y="53632"/>
                </a:lnTo>
                <a:lnTo>
                  <a:pt x="10696" y="53421"/>
                </a:lnTo>
                <a:lnTo>
                  <a:pt x="10669" y="53197"/>
                </a:lnTo>
                <a:lnTo>
                  <a:pt x="10739" y="52989"/>
                </a:lnTo>
                <a:lnTo>
                  <a:pt x="10763" y="52772"/>
                </a:lnTo>
                <a:lnTo>
                  <a:pt x="10854" y="52569"/>
                </a:lnTo>
                <a:lnTo>
                  <a:pt x="10891" y="52354"/>
                </a:lnTo>
                <a:lnTo>
                  <a:pt x="10953" y="52145"/>
                </a:lnTo>
                <a:lnTo>
                  <a:pt x="10970" y="51928"/>
                </a:lnTo>
                <a:lnTo>
                  <a:pt x="10995" y="51713"/>
                </a:lnTo>
                <a:lnTo>
                  <a:pt x="11038" y="51500"/>
                </a:lnTo>
                <a:lnTo>
                  <a:pt x="11104" y="51292"/>
                </a:lnTo>
                <a:lnTo>
                  <a:pt x="11064" y="51064"/>
                </a:lnTo>
                <a:lnTo>
                  <a:pt x="11093" y="50849"/>
                </a:lnTo>
                <a:lnTo>
                  <a:pt x="11189" y="50646"/>
                </a:lnTo>
                <a:lnTo>
                  <a:pt x="11220" y="50431"/>
                </a:lnTo>
                <a:lnTo>
                  <a:pt x="11213" y="50210"/>
                </a:lnTo>
                <a:lnTo>
                  <a:pt x="11317" y="50008"/>
                </a:lnTo>
                <a:lnTo>
                  <a:pt x="11338" y="49792"/>
                </a:lnTo>
                <a:lnTo>
                  <a:pt x="11333" y="49572"/>
                </a:lnTo>
                <a:lnTo>
                  <a:pt x="11383" y="49360"/>
                </a:lnTo>
                <a:lnTo>
                  <a:pt x="11414" y="49145"/>
                </a:lnTo>
                <a:lnTo>
                  <a:pt x="11464" y="48934"/>
                </a:lnTo>
                <a:lnTo>
                  <a:pt x="11534" y="48727"/>
                </a:lnTo>
                <a:lnTo>
                  <a:pt x="11555" y="48511"/>
                </a:lnTo>
                <a:lnTo>
                  <a:pt x="11606" y="48300"/>
                </a:lnTo>
                <a:lnTo>
                  <a:pt x="11686" y="48094"/>
                </a:lnTo>
                <a:lnTo>
                  <a:pt x="11690" y="47875"/>
                </a:lnTo>
                <a:lnTo>
                  <a:pt x="11704" y="47658"/>
                </a:lnTo>
                <a:lnTo>
                  <a:pt x="11749" y="47445"/>
                </a:lnTo>
                <a:lnTo>
                  <a:pt x="11808" y="47235"/>
                </a:lnTo>
                <a:lnTo>
                  <a:pt x="11835" y="47020"/>
                </a:lnTo>
                <a:lnTo>
                  <a:pt x="11878" y="46808"/>
                </a:lnTo>
                <a:lnTo>
                  <a:pt x="11949" y="46601"/>
                </a:lnTo>
                <a:lnTo>
                  <a:pt x="11953" y="46382"/>
                </a:lnTo>
                <a:lnTo>
                  <a:pt x="11996" y="46170"/>
                </a:lnTo>
                <a:lnTo>
                  <a:pt x="11990" y="45949"/>
                </a:lnTo>
                <a:lnTo>
                  <a:pt x="12033" y="45737"/>
                </a:lnTo>
                <a:lnTo>
                  <a:pt x="12074" y="45524"/>
                </a:lnTo>
                <a:lnTo>
                  <a:pt x="12145" y="45317"/>
                </a:lnTo>
                <a:lnTo>
                  <a:pt x="12138" y="45097"/>
                </a:lnTo>
                <a:lnTo>
                  <a:pt x="12196" y="44887"/>
                </a:lnTo>
                <a:lnTo>
                  <a:pt x="12232" y="44674"/>
                </a:lnTo>
                <a:lnTo>
                  <a:pt x="12335" y="44472"/>
                </a:lnTo>
                <a:lnTo>
                  <a:pt x="12370" y="44259"/>
                </a:lnTo>
                <a:lnTo>
                  <a:pt x="12328" y="44031"/>
                </a:lnTo>
                <a:lnTo>
                  <a:pt x="12431" y="43830"/>
                </a:lnTo>
                <a:lnTo>
                  <a:pt x="12409" y="43605"/>
                </a:lnTo>
                <a:lnTo>
                  <a:pt x="12496" y="43400"/>
                </a:lnTo>
                <a:lnTo>
                  <a:pt x="12468" y="43176"/>
                </a:lnTo>
                <a:lnTo>
                  <a:pt x="12598" y="42979"/>
                </a:lnTo>
                <a:lnTo>
                  <a:pt x="12561" y="42753"/>
                </a:lnTo>
                <a:lnTo>
                  <a:pt x="12647" y="42548"/>
                </a:lnTo>
                <a:lnTo>
                  <a:pt x="12625" y="42324"/>
                </a:lnTo>
                <a:lnTo>
                  <a:pt x="12667" y="42112"/>
                </a:lnTo>
                <a:lnTo>
                  <a:pt x="12778" y="41914"/>
                </a:lnTo>
                <a:lnTo>
                  <a:pt x="12732" y="41686"/>
                </a:lnTo>
                <a:lnTo>
                  <a:pt x="12803" y="41479"/>
                </a:lnTo>
                <a:lnTo>
                  <a:pt x="12842" y="41266"/>
                </a:lnTo>
                <a:lnTo>
                  <a:pt x="12929" y="41063"/>
                </a:lnTo>
                <a:lnTo>
                  <a:pt x="12952" y="40848"/>
                </a:lnTo>
                <a:lnTo>
                  <a:pt x="12986" y="40634"/>
                </a:lnTo>
                <a:lnTo>
                  <a:pt x="12996" y="40417"/>
                </a:lnTo>
                <a:lnTo>
                  <a:pt x="13036" y="40205"/>
                </a:lnTo>
                <a:lnTo>
                  <a:pt x="13055" y="39988"/>
                </a:lnTo>
                <a:lnTo>
                  <a:pt x="13149" y="39786"/>
                </a:lnTo>
                <a:lnTo>
                  <a:pt x="13143" y="39565"/>
                </a:lnTo>
                <a:lnTo>
                  <a:pt x="13194" y="39355"/>
                </a:lnTo>
                <a:lnTo>
                  <a:pt x="13276" y="39150"/>
                </a:lnTo>
                <a:lnTo>
                  <a:pt x="13279" y="38931"/>
                </a:lnTo>
                <a:lnTo>
                  <a:pt x="13290" y="38713"/>
                </a:lnTo>
                <a:lnTo>
                  <a:pt x="13351" y="38505"/>
                </a:lnTo>
                <a:lnTo>
                  <a:pt x="13334" y="38281"/>
                </a:lnTo>
                <a:lnTo>
                  <a:pt x="13476" y="38087"/>
                </a:lnTo>
                <a:lnTo>
                  <a:pt x="13495" y="37869"/>
                </a:lnTo>
                <a:lnTo>
                  <a:pt x="13481" y="37647"/>
                </a:lnTo>
                <a:lnTo>
                  <a:pt x="13500" y="37431"/>
                </a:lnTo>
                <a:lnTo>
                  <a:pt x="13559" y="37222"/>
                </a:lnTo>
                <a:lnTo>
                  <a:pt x="13569" y="37004"/>
                </a:lnTo>
                <a:lnTo>
                  <a:pt x="13620" y="36794"/>
                </a:lnTo>
                <a:lnTo>
                  <a:pt x="13708" y="36590"/>
                </a:lnTo>
                <a:lnTo>
                  <a:pt x="13679" y="36365"/>
                </a:lnTo>
                <a:lnTo>
                  <a:pt x="13743" y="36157"/>
                </a:lnTo>
                <a:lnTo>
                  <a:pt x="13850" y="35958"/>
                </a:lnTo>
                <a:lnTo>
                  <a:pt x="13817" y="35732"/>
                </a:lnTo>
                <a:lnTo>
                  <a:pt x="13822" y="35515"/>
                </a:lnTo>
                <a:lnTo>
                  <a:pt x="13923" y="35313"/>
                </a:lnTo>
                <a:lnTo>
                  <a:pt x="13916" y="35093"/>
                </a:lnTo>
                <a:lnTo>
                  <a:pt x="13959" y="34882"/>
                </a:lnTo>
                <a:lnTo>
                  <a:pt x="14048" y="34679"/>
                </a:lnTo>
                <a:lnTo>
                  <a:pt x="14030" y="34458"/>
                </a:lnTo>
                <a:lnTo>
                  <a:pt x="14099" y="34250"/>
                </a:lnTo>
                <a:lnTo>
                  <a:pt x="14147" y="34038"/>
                </a:lnTo>
                <a:lnTo>
                  <a:pt x="14209" y="33829"/>
                </a:lnTo>
                <a:lnTo>
                  <a:pt x="14270" y="33620"/>
                </a:lnTo>
                <a:lnTo>
                  <a:pt x="14299" y="33405"/>
                </a:lnTo>
                <a:lnTo>
                  <a:pt x="14264" y="33180"/>
                </a:lnTo>
                <a:lnTo>
                  <a:pt x="14334" y="32972"/>
                </a:lnTo>
                <a:lnTo>
                  <a:pt x="14316" y="32750"/>
                </a:lnTo>
                <a:lnTo>
                  <a:pt x="14460" y="32555"/>
                </a:lnTo>
                <a:lnTo>
                  <a:pt x="14478" y="32339"/>
                </a:lnTo>
                <a:lnTo>
                  <a:pt x="14449" y="32114"/>
                </a:lnTo>
                <a:lnTo>
                  <a:pt x="14516" y="31906"/>
                </a:lnTo>
                <a:lnTo>
                  <a:pt x="14529" y="31689"/>
                </a:lnTo>
                <a:lnTo>
                  <a:pt x="14585" y="31479"/>
                </a:lnTo>
                <a:lnTo>
                  <a:pt x="14668" y="31274"/>
                </a:lnTo>
                <a:lnTo>
                  <a:pt x="14624" y="31047"/>
                </a:lnTo>
                <a:lnTo>
                  <a:pt x="14761" y="30851"/>
                </a:lnTo>
                <a:lnTo>
                  <a:pt x="14728" y="30625"/>
                </a:lnTo>
                <a:lnTo>
                  <a:pt x="14753" y="30410"/>
                </a:lnTo>
                <a:lnTo>
                  <a:pt x="14779" y="30195"/>
                </a:lnTo>
                <a:lnTo>
                  <a:pt x="14885" y="29994"/>
                </a:lnTo>
                <a:lnTo>
                  <a:pt x="14899" y="29777"/>
                </a:lnTo>
                <a:lnTo>
                  <a:pt x="14990" y="29573"/>
                </a:lnTo>
                <a:lnTo>
                  <a:pt x="15029" y="29360"/>
                </a:lnTo>
                <a:lnTo>
                  <a:pt x="15043" y="29143"/>
                </a:lnTo>
                <a:lnTo>
                  <a:pt x="15019" y="28918"/>
                </a:lnTo>
                <a:lnTo>
                  <a:pt x="15061" y="28706"/>
                </a:lnTo>
                <a:lnTo>
                  <a:pt x="15140" y="28500"/>
                </a:lnTo>
                <a:lnTo>
                  <a:pt x="15138" y="28280"/>
                </a:lnTo>
                <a:lnTo>
                  <a:pt x="15179" y="28068"/>
                </a:lnTo>
                <a:lnTo>
                  <a:pt x="15236" y="27859"/>
                </a:lnTo>
                <a:lnTo>
                  <a:pt x="15278" y="27646"/>
                </a:lnTo>
                <a:lnTo>
                  <a:pt x="15299" y="27431"/>
                </a:lnTo>
                <a:lnTo>
                  <a:pt x="15347" y="27220"/>
                </a:lnTo>
                <a:lnTo>
                  <a:pt x="15416" y="27012"/>
                </a:lnTo>
                <a:lnTo>
                  <a:pt x="15460" y="26801"/>
                </a:lnTo>
                <a:lnTo>
                  <a:pt x="15508" y="26590"/>
                </a:lnTo>
                <a:lnTo>
                  <a:pt x="15526" y="26373"/>
                </a:lnTo>
                <a:lnTo>
                  <a:pt x="15546" y="26157"/>
                </a:lnTo>
                <a:lnTo>
                  <a:pt x="15569" y="25942"/>
                </a:lnTo>
                <a:lnTo>
                  <a:pt x="15679" y="25741"/>
                </a:lnTo>
                <a:lnTo>
                  <a:pt x="15660" y="25519"/>
                </a:lnTo>
                <a:lnTo>
                  <a:pt x="15681" y="25303"/>
                </a:lnTo>
                <a:lnTo>
                  <a:pt x="15698" y="25086"/>
                </a:lnTo>
                <a:lnTo>
                  <a:pt x="15775" y="24881"/>
                </a:lnTo>
                <a:lnTo>
                  <a:pt x="15856" y="24676"/>
                </a:lnTo>
                <a:lnTo>
                  <a:pt x="15831" y="24451"/>
                </a:lnTo>
                <a:lnTo>
                  <a:pt x="15868" y="24238"/>
                </a:lnTo>
                <a:lnTo>
                  <a:pt x="15931" y="24029"/>
                </a:lnTo>
                <a:lnTo>
                  <a:pt x="15997" y="23821"/>
                </a:lnTo>
                <a:lnTo>
                  <a:pt x="16046" y="23610"/>
                </a:lnTo>
                <a:lnTo>
                  <a:pt x="16093" y="23399"/>
                </a:lnTo>
                <a:lnTo>
                  <a:pt x="16049" y="23171"/>
                </a:lnTo>
                <a:lnTo>
                  <a:pt x="16172" y="22973"/>
                </a:lnTo>
                <a:lnTo>
                  <a:pt x="16121" y="22744"/>
                </a:lnTo>
                <a:lnTo>
                  <a:pt x="16173" y="22533"/>
                </a:lnTo>
                <a:lnTo>
                  <a:pt x="16284" y="22333"/>
                </a:lnTo>
                <a:lnTo>
                  <a:pt x="16257" y="22109"/>
                </a:lnTo>
                <a:lnTo>
                  <a:pt x="16339" y="21904"/>
                </a:lnTo>
                <a:lnTo>
                  <a:pt x="16298" y="21677"/>
                </a:lnTo>
                <a:lnTo>
                  <a:pt x="16337" y="21464"/>
                </a:lnTo>
                <a:lnTo>
                  <a:pt x="16376" y="21251"/>
                </a:lnTo>
                <a:lnTo>
                  <a:pt x="16477" y="21051"/>
                </a:lnTo>
                <a:lnTo>
                  <a:pt x="16511" y="20836"/>
                </a:lnTo>
                <a:lnTo>
                  <a:pt x="16486" y="20613"/>
                </a:lnTo>
                <a:lnTo>
                  <a:pt x="16592" y="20412"/>
                </a:lnTo>
                <a:lnTo>
                  <a:pt x="16658" y="20204"/>
                </a:lnTo>
                <a:lnTo>
                  <a:pt x="16683" y="19989"/>
                </a:lnTo>
                <a:lnTo>
                  <a:pt x="16684" y="19770"/>
                </a:lnTo>
                <a:lnTo>
                  <a:pt x="16687" y="19552"/>
                </a:lnTo>
                <a:lnTo>
                  <a:pt x="16720" y="19337"/>
                </a:lnTo>
                <a:lnTo>
                  <a:pt x="16792" y="19130"/>
                </a:lnTo>
                <a:lnTo>
                  <a:pt x="16817" y="18916"/>
                </a:lnTo>
                <a:lnTo>
                  <a:pt x="16876" y="18707"/>
                </a:lnTo>
                <a:lnTo>
                  <a:pt x="16943" y="18499"/>
                </a:lnTo>
                <a:lnTo>
                  <a:pt x="16959" y="18283"/>
                </a:lnTo>
                <a:lnTo>
                  <a:pt x="16997" y="18070"/>
                </a:lnTo>
                <a:lnTo>
                  <a:pt x="17047" y="17860"/>
                </a:lnTo>
                <a:lnTo>
                  <a:pt x="17022" y="17635"/>
                </a:lnTo>
                <a:lnTo>
                  <a:pt x="17055" y="17422"/>
                </a:lnTo>
                <a:lnTo>
                  <a:pt x="17155" y="17221"/>
                </a:lnTo>
                <a:lnTo>
                  <a:pt x="17230" y="17015"/>
                </a:lnTo>
                <a:lnTo>
                  <a:pt x="17192" y="16788"/>
                </a:lnTo>
                <a:lnTo>
                  <a:pt x="17279" y="16584"/>
                </a:lnTo>
                <a:lnTo>
                  <a:pt x="17313" y="16370"/>
                </a:lnTo>
                <a:lnTo>
                  <a:pt x="17337" y="16155"/>
                </a:lnTo>
                <a:lnTo>
                  <a:pt x="17331" y="15935"/>
                </a:lnTo>
                <a:lnTo>
                  <a:pt x="17458" y="15737"/>
                </a:lnTo>
                <a:lnTo>
                  <a:pt x="17477" y="15521"/>
                </a:lnTo>
                <a:lnTo>
                  <a:pt x="17522" y="15310"/>
                </a:lnTo>
                <a:lnTo>
                  <a:pt x="17491" y="15084"/>
                </a:lnTo>
                <a:lnTo>
                  <a:pt x="17553" y="14875"/>
                </a:lnTo>
                <a:lnTo>
                  <a:pt x="17653" y="14673"/>
                </a:lnTo>
                <a:lnTo>
                  <a:pt x="17687" y="14459"/>
                </a:lnTo>
                <a:lnTo>
                  <a:pt x="17668" y="14236"/>
                </a:lnTo>
                <a:lnTo>
                  <a:pt x="17675" y="14018"/>
                </a:lnTo>
                <a:lnTo>
                  <a:pt x="17710" y="13804"/>
                </a:lnTo>
                <a:lnTo>
                  <a:pt x="17802" y="13601"/>
                </a:lnTo>
                <a:lnTo>
                  <a:pt x="17833" y="13386"/>
                </a:lnTo>
                <a:lnTo>
                  <a:pt x="17912" y="13182"/>
                </a:lnTo>
                <a:lnTo>
                  <a:pt x="17882" y="12957"/>
                </a:lnTo>
                <a:lnTo>
                  <a:pt x="17965" y="12752"/>
                </a:lnTo>
                <a:lnTo>
                  <a:pt x="18013" y="12541"/>
                </a:lnTo>
                <a:lnTo>
                  <a:pt x="18003" y="12320"/>
                </a:lnTo>
                <a:lnTo>
                  <a:pt x="18040" y="12107"/>
                </a:lnTo>
                <a:lnTo>
                  <a:pt x="18058" y="11891"/>
                </a:lnTo>
                <a:lnTo>
                  <a:pt x="18161" y="11690"/>
                </a:lnTo>
                <a:lnTo>
                  <a:pt x="18165" y="11471"/>
                </a:lnTo>
                <a:lnTo>
                  <a:pt x="18240" y="11266"/>
                </a:lnTo>
                <a:lnTo>
                  <a:pt x="18207" y="11040"/>
                </a:lnTo>
                <a:lnTo>
                  <a:pt x="18304" y="10838"/>
                </a:lnTo>
                <a:lnTo>
                  <a:pt x="18358" y="10628"/>
                </a:lnTo>
                <a:lnTo>
                  <a:pt x="18361" y="10410"/>
                </a:lnTo>
                <a:lnTo>
                  <a:pt x="18348" y="10188"/>
                </a:lnTo>
                <a:lnTo>
                  <a:pt x="18443" y="9986"/>
                </a:lnTo>
                <a:lnTo>
                  <a:pt x="18513" y="9779"/>
                </a:lnTo>
                <a:lnTo>
                  <a:pt x="18473" y="9552"/>
                </a:lnTo>
                <a:lnTo>
                  <a:pt x="18580" y="9353"/>
                </a:lnTo>
                <a:lnTo>
                  <a:pt x="18562" y="9130"/>
                </a:lnTo>
                <a:lnTo>
                  <a:pt x="18639" y="8924"/>
                </a:lnTo>
                <a:lnTo>
                  <a:pt x="18716" y="8719"/>
                </a:lnTo>
                <a:lnTo>
                  <a:pt x="18689" y="8495"/>
                </a:lnTo>
                <a:lnTo>
                  <a:pt x="18747" y="8286"/>
                </a:lnTo>
                <a:lnTo>
                  <a:pt x="18809" y="8078"/>
                </a:lnTo>
                <a:lnTo>
                  <a:pt x="18822" y="7861"/>
                </a:lnTo>
                <a:lnTo>
                  <a:pt x="18861" y="7649"/>
                </a:lnTo>
                <a:lnTo>
                  <a:pt x="18927" y="7441"/>
                </a:lnTo>
                <a:lnTo>
                  <a:pt x="18951" y="7225"/>
                </a:lnTo>
                <a:lnTo>
                  <a:pt x="18988" y="7013"/>
                </a:lnTo>
                <a:lnTo>
                  <a:pt x="19001" y="6796"/>
                </a:lnTo>
                <a:lnTo>
                  <a:pt x="18998" y="6576"/>
                </a:lnTo>
                <a:lnTo>
                  <a:pt x="19080" y="6371"/>
                </a:lnTo>
                <a:lnTo>
                  <a:pt x="19075" y="6151"/>
                </a:lnTo>
                <a:lnTo>
                  <a:pt x="19183" y="5951"/>
                </a:lnTo>
                <a:lnTo>
                  <a:pt x="19148" y="5725"/>
                </a:lnTo>
                <a:lnTo>
                  <a:pt x="19238" y="5522"/>
                </a:lnTo>
                <a:lnTo>
                  <a:pt x="19266" y="5307"/>
                </a:lnTo>
                <a:lnTo>
                  <a:pt x="19347" y="5101"/>
                </a:lnTo>
                <a:lnTo>
                  <a:pt x="19311" y="4876"/>
                </a:lnTo>
                <a:lnTo>
                  <a:pt x="19362" y="4665"/>
                </a:lnTo>
                <a:lnTo>
                  <a:pt x="19475" y="4466"/>
                </a:lnTo>
                <a:lnTo>
                  <a:pt x="19431" y="4239"/>
                </a:lnTo>
                <a:lnTo>
                  <a:pt x="19523" y="4035"/>
                </a:lnTo>
                <a:lnTo>
                  <a:pt x="19529" y="3817"/>
                </a:lnTo>
                <a:lnTo>
                  <a:pt x="19561" y="3616"/>
                </a:lnTo>
                <a:lnTo>
                  <a:pt x="19356" y="3594"/>
                </a:lnTo>
                <a:lnTo>
                  <a:pt x="19150" y="3506"/>
                </a:lnTo>
                <a:lnTo>
                  <a:pt x="18935" y="3464"/>
                </a:lnTo>
                <a:lnTo>
                  <a:pt x="18709" y="3487"/>
                </a:lnTo>
                <a:lnTo>
                  <a:pt x="18510" y="3362"/>
                </a:lnTo>
                <a:lnTo>
                  <a:pt x="18279" y="3404"/>
                </a:lnTo>
                <a:lnTo>
                  <a:pt x="18069" y="3345"/>
                </a:lnTo>
                <a:lnTo>
                  <a:pt x="17855" y="3299"/>
                </a:lnTo>
                <a:lnTo>
                  <a:pt x="17652" y="3204"/>
                </a:lnTo>
                <a:lnTo>
                  <a:pt x="17431" y="3204"/>
                </a:lnTo>
                <a:lnTo>
                  <a:pt x="17227" y="3107"/>
                </a:lnTo>
                <a:lnTo>
                  <a:pt x="17007" y="3096"/>
                </a:lnTo>
                <a:lnTo>
                  <a:pt x="16779" y="3125"/>
                </a:lnTo>
                <a:lnTo>
                  <a:pt x="16585" y="2981"/>
                </a:lnTo>
                <a:lnTo>
                  <a:pt x="16353" y="3032"/>
                </a:lnTo>
                <a:lnTo>
                  <a:pt x="16153" y="2917"/>
                </a:lnTo>
                <a:lnTo>
                  <a:pt x="15929" y="2929"/>
                </a:lnTo>
                <a:lnTo>
                  <a:pt x="15722" y="2851"/>
                </a:lnTo>
                <a:lnTo>
                  <a:pt x="15507" y="2818"/>
                </a:lnTo>
                <a:lnTo>
                  <a:pt x="15300" y="2738"/>
                </a:lnTo>
                <a:lnTo>
                  <a:pt x="15068" y="2793"/>
                </a:lnTo>
                <a:lnTo>
                  <a:pt x="14861" y="2714"/>
                </a:lnTo>
                <a:lnTo>
                  <a:pt x="14649" y="2667"/>
                </a:lnTo>
                <a:lnTo>
                  <a:pt x="14439" y="2603"/>
                </a:lnTo>
                <a:lnTo>
                  <a:pt x="14227" y="2555"/>
                </a:lnTo>
                <a:lnTo>
                  <a:pt x="14006" y="2558"/>
                </a:lnTo>
                <a:lnTo>
                  <a:pt x="13788" y="2534"/>
                </a:lnTo>
                <a:lnTo>
                  <a:pt x="13573" y="2503"/>
                </a:lnTo>
                <a:lnTo>
                  <a:pt x="13362" y="2448"/>
                </a:lnTo>
                <a:lnTo>
                  <a:pt x="13161" y="2341"/>
                </a:lnTo>
                <a:lnTo>
                  <a:pt x="12945" y="2309"/>
                </a:lnTo>
                <a:lnTo>
                  <a:pt x="12737" y="2242"/>
                </a:lnTo>
                <a:lnTo>
                  <a:pt x="12515" y="2247"/>
                </a:lnTo>
                <a:lnTo>
                  <a:pt x="12310" y="2168"/>
                </a:lnTo>
                <a:lnTo>
                  <a:pt x="12078" y="2222"/>
                </a:lnTo>
                <a:lnTo>
                  <a:pt x="11869" y="2163"/>
                </a:lnTo>
                <a:lnTo>
                  <a:pt x="11657" y="2115"/>
                </a:lnTo>
                <a:lnTo>
                  <a:pt x="11441" y="2090"/>
                </a:lnTo>
                <a:lnTo>
                  <a:pt x="11243" y="1964"/>
                </a:lnTo>
                <a:lnTo>
                  <a:pt x="11015" y="2003"/>
                </a:lnTo>
                <a:lnTo>
                  <a:pt x="10812" y="1901"/>
                </a:lnTo>
                <a:lnTo>
                  <a:pt x="10603" y="1840"/>
                </a:lnTo>
                <a:lnTo>
                  <a:pt x="10377" y="1865"/>
                </a:lnTo>
                <a:lnTo>
                  <a:pt x="10165" y="1812"/>
                </a:lnTo>
                <a:lnTo>
                  <a:pt x="9960" y="1732"/>
                </a:lnTo>
                <a:lnTo>
                  <a:pt x="9730" y="1775"/>
                </a:lnTo>
                <a:lnTo>
                  <a:pt x="9524" y="1693"/>
                </a:lnTo>
                <a:lnTo>
                  <a:pt x="9306" y="1673"/>
                </a:lnTo>
                <a:lnTo>
                  <a:pt x="9092" y="1635"/>
                </a:lnTo>
                <a:lnTo>
                  <a:pt x="8892" y="1520"/>
                </a:lnTo>
                <a:lnTo>
                  <a:pt x="8680" y="1472"/>
                </a:lnTo>
                <a:lnTo>
                  <a:pt x="8450" y="1516"/>
                </a:lnTo>
                <a:lnTo>
                  <a:pt x="8253" y="1394"/>
                </a:lnTo>
                <a:lnTo>
                  <a:pt x="8028" y="1412"/>
                </a:lnTo>
                <a:lnTo>
                  <a:pt x="7822" y="1330"/>
                </a:lnTo>
                <a:lnTo>
                  <a:pt x="7611" y="1278"/>
                </a:lnTo>
                <a:lnTo>
                  <a:pt x="7399" y="1225"/>
                </a:lnTo>
                <a:lnTo>
                  <a:pt x="7169" y="1271"/>
                </a:lnTo>
                <a:lnTo>
                  <a:pt x="6971" y="1150"/>
                </a:lnTo>
                <a:lnTo>
                  <a:pt x="6747" y="1159"/>
                </a:lnTo>
                <a:lnTo>
                  <a:pt x="6542" y="1076"/>
                </a:lnTo>
                <a:lnTo>
                  <a:pt x="6326" y="1049"/>
                </a:lnTo>
                <a:lnTo>
                  <a:pt x="6116" y="994"/>
                </a:lnTo>
                <a:lnTo>
                  <a:pt x="5888" y="1032"/>
                </a:lnTo>
                <a:lnTo>
                  <a:pt x="5694" y="890"/>
                </a:lnTo>
                <a:lnTo>
                  <a:pt x="5464" y="938"/>
                </a:lnTo>
                <a:lnTo>
                  <a:pt x="5257" y="865"/>
                </a:lnTo>
                <a:lnTo>
                  <a:pt x="5042" y="827"/>
                </a:lnTo>
                <a:lnTo>
                  <a:pt x="4840" y="729"/>
                </a:lnTo>
                <a:lnTo>
                  <a:pt x="4625" y="695"/>
                </a:lnTo>
                <a:lnTo>
                  <a:pt x="4409" y="667"/>
                </a:lnTo>
                <a:lnTo>
                  <a:pt x="4196" y="623"/>
                </a:lnTo>
                <a:lnTo>
                  <a:pt x="3981" y="589"/>
                </a:lnTo>
                <a:lnTo>
                  <a:pt x="3766" y="557"/>
                </a:lnTo>
                <a:lnTo>
                  <a:pt x="3560" y="483"/>
                </a:lnTo>
                <a:lnTo>
                  <a:pt x="3331" y="521"/>
                </a:lnTo>
                <a:lnTo>
                  <a:pt x="3128" y="425"/>
                </a:lnTo>
                <a:lnTo>
                  <a:pt x="2903" y="453"/>
                </a:lnTo>
                <a:lnTo>
                  <a:pt x="2700" y="359"/>
                </a:lnTo>
                <a:lnTo>
                  <a:pt x="2483" y="340"/>
                </a:lnTo>
                <a:lnTo>
                  <a:pt x="2281" y="240"/>
                </a:lnTo>
                <a:lnTo>
                  <a:pt x="2066" y="212"/>
                </a:lnTo>
                <a:lnTo>
                  <a:pt x="1852" y="171"/>
                </a:lnTo>
                <a:lnTo>
                  <a:pt x="1628" y="189"/>
                </a:lnTo>
                <a:lnTo>
                  <a:pt x="1426" y="92"/>
                </a:lnTo>
                <a:lnTo>
                  <a:pt x="1204" y="94"/>
                </a:lnTo>
                <a:lnTo>
                  <a:pt x="985" y="85"/>
                </a:lnTo>
                <a:lnTo>
                  <a:pt x="77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1"/>
          <p:cNvSpPr/>
          <p:nvPr/>
        </p:nvSpPr>
        <p:spPr>
          <a:xfrm>
            <a:off x="8332750" y="4711688"/>
            <a:ext cx="653250" cy="653250"/>
          </a:xfrm>
          <a:custGeom>
            <a:avLst/>
            <a:gdLst/>
            <a:ahLst/>
            <a:cxnLst/>
            <a:rect l="l" t="t" r="r" b="b"/>
            <a:pathLst>
              <a:path w="26130" h="26130" extrusionOk="0">
                <a:moveTo>
                  <a:pt x="13066" y="4480"/>
                </a:moveTo>
                <a:cubicBezTo>
                  <a:pt x="17799" y="4480"/>
                  <a:pt x="21651" y="8330"/>
                  <a:pt x="21651" y="13065"/>
                </a:cubicBezTo>
                <a:cubicBezTo>
                  <a:pt x="21651" y="17800"/>
                  <a:pt x="17799" y="21651"/>
                  <a:pt x="13066" y="21651"/>
                </a:cubicBezTo>
                <a:cubicBezTo>
                  <a:pt x="8331" y="21651"/>
                  <a:pt x="4479" y="17800"/>
                  <a:pt x="4479" y="13065"/>
                </a:cubicBezTo>
                <a:cubicBezTo>
                  <a:pt x="4479" y="8330"/>
                  <a:pt x="8331" y="4480"/>
                  <a:pt x="13066" y="4480"/>
                </a:cubicBezTo>
                <a:close/>
                <a:moveTo>
                  <a:pt x="13066" y="0"/>
                </a:moveTo>
                <a:cubicBezTo>
                  <a:pt x="5862" y="0"/>
                  <a:pt x="1" y="5861"/>
                  <a:pt x="1" y="13065"/>
                </a:cubicBezTo>
                <a:cubicBezTo>
                  <a:pt x="1" y="20269"/>
                  <a:pt x="5862" y="26130"/>
                  <a:pt x="13066" y="26130"/>
                </a:cubicBezTo>
                <a:cubicBezTo>
                  <a:pt x="20269" y="26130"/>
                  <a:pt x="26129" y="20269"/>
                  <a:pt x="26129" y="13065"/>
                </a:cubicBezTo>
                <a:cubicBezTo>
                  <a:pt x="26129" y="5861"/>
                  <a:pt x="20269" y="0"/>
                  <a:pt x="130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0374CC4-E057-9DB7-9D4D-A6750B4CB34A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3" name="Google Shape;437;p31">
              <a:extLst>
                <a:ext uri="{FF2B5EF4-FFF2-40B4-BE49-F238E27FC236}">
                  <a16:creationId xmlns:a16="http://schemas.microsoft.com/office/drawing/2014/main" id="{E1FD1E4D-0C1E-5443-2038-972D9C19FC5E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40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F464994C-E97A-7C1F-DB6D-C29188D560E3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5" name="Google Shape;441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10E6A3E0-B1A9-34E3-2996-0F9522EF2EF3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6" name="Google Shape;442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FEFC7C12-5D28-B642-2BF9-657848A0EB6F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7" name="Google Shape;443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2CCE8035-B58B-E89B-5BBC-9DB3D4BCC713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8" name="Google Shape;444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52451685-AA76-3942-FF14-F27274690C59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9" name="Google Shape;445;p31">
              <a:hlinkClick r:id="rId8" action="ppaction://hlinksldjump"/>
              <a:extLst>
                <a:ext uri="{FF2B5EF4-FFF2-40B4-BE49-F238E27FC236}">
                  <a16:creationId xmlns:a16="http://schemas.microsoft.com/office/drawing/2014/main" id="{1C1738E7-D2D6-C5F5-065B-178AD990A0BD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10" name="Google Shape;446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5EC24F17-98BB-8D92-3FD5-80FB4AFADBC3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11" name="Google Shape;447;p31">
              <a:extLst>
                <a:ext uri="{FF2B5EF4-FFF2-40B4-BE49-F238E27FC236}">
                  <a16:creationId xmlns:a16="http://schemas.microsoft.com/office/drawing/2014/main" id="{24CA2DDA-859B-6593-C041-7A634A66C5FE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8;p31">
              <a:extLst>
                <a:ext uri="{FF2B5EF4-FFF2-40B4-BE49-F238E27FC236}">
                  <a16:creationId xmlns:a16="http://schemas.microsoft.com/office/drawing/2014/main" id="{9F74BA6F-C95B-709A-897B-9B05FB88372F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9EF28B02-6420-3770-215E-68A94BCE5F3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305898" y="-116581"/>
            <a:ext cx="780379" cy="5458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>
          <a:extLst>
            <a:ext uri="{FF2B5EF4-FFF2-40B4-BE49-F238E27FC236}">
              <a16:creationId xmlns:a16="http://schemas.microsoft.com/office/drawing/2014/main" id="{0D9068C8-66AF-4091-BEB5-2D79982D9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AC3CDC89-1C72-6A68-60F5-6E4B3312B146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4" name="Google Shape;437;p31">
              <a:extLst>
                <a:ext uri="{FF2B5EF4-FFF2-40B4-BE49-F238E27FC236}">
                  <a16:creationId xmlns:a16="http://schemas.microsoft.com/office/drawing/2014/main" id="{FE9BA448-5E58-260F-A3A6-7B8AC202ECE4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0;p31">
              <a:hlinkClick r:id="rId3" action="ppaction://hlinksldjump"/>
              <a:extLst>
                <a:ext uri="{FF2B5EF4-FFF2-40B4-BE49-F238E27FC236}">
                  <a16:creationId xmlns:a16="http://schemas.microsoft.com/office/drawing/2014/main" id="{D2EE7D71-1959-C70D-E5CA-5E0D20208E06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6" name="Google Shape;441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3DDAA713-59BC-7259-51A2-30F0F5ED8569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7" name="Google Shape;442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257BEF1B-3779-9733-6A54-BA736A7D26E5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8" name="Google Shape;443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28FCC229-97CD-00B2-C4E8-E5C98EAC1F43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" name="Google Shape;444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4B49A8FC-C3C6-9C26-E9BC-E38FB047F714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10" name="Google Shape;445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C9AD39D1-331E-B6B9-BB8F-6102BD8DFB44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11" name="Google Shape;446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FA8DE19C-73B7-3D5A-EC24-13A8C0D1A59E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12" name="Google Shape;447;p31">
              <a:extLst>
                <a:ext uri="{FF2B5EF4-FFF2-40B4-BE49-F238E27FC236}">
                  <a16:creationId xmlns:a16="http://schemas.microsoft.com/office/drawing/2014/main" id="{E4B1A41E-27BE-7B76-5343-CA6EAEC24F1F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8;p31">
              <a:extLst>
                <a:ext uri="{FF2B5EF4-FFF2-40B4-BE49-F238E27FC236}">
                  <a16:creationId xmlns:a16="http://schemas.microsoft.com/office/drawing/2014/main" id="{E66DDAF9-091B-8BA8-7F7B-70AA83FB604F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38">
            <a:extLst>
              <a:ext uri="{FF2B5EF4-FFF2-40B4-BE49-F238E27FC236}">
                <a16:creationId xmlns:a16="http://schemas.microsoft.com/office/drawing/2014/main" id="{16B011B1-AFF6-5FCA-237F-44AFF5E31E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30936"/>
            <a:ext cx="7704000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  <a:sym typeface="Arial"/>
              </a:rPr>
              <a:t>其他戰鬥機制</a:t>
            </a:r>
            <a:endParaRPr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rial"/>
              <a:sym typeface="Arial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F4EDC17-E102-D468-CDD5-4B52D5EBEF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B07FAF2A-EACA-6BC6-3577-D397C67D471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1083590" y="-153662"/>
            <a:ext cx="1212321" cy="616497"/>
          </a:xfrm>
          <a:prstGeom prst="rect">
            <a:avLst/>
          </a:prstGeom>
        </p:spPr>
      </p:pic>
      <p:sp>
        <p:nvSpPr>
          <p:cNvPr id="16" name="Google Shape;617;p38">
            <a:extLst>
              <a:ext uri="{FF2B5EF4-FFF2-40B4-BE49-F238E27FC236}">
                <a16:creationId xmlns:a16="http://schemas.microsoft.com/office/drawing/2014/main" id="{7AF56EF5-E631-439A-84EF-B05120228E47}"/>
              </a:ext>
            </a:extLst>
          </p:cNvPr>
          <p:cNvSpPr txBox="1">
            <a:spLocks/>
          </p:cNvSpPr>
          <p:nvPr/>
        </p:nvSpPr>
        <p:spPr>
          <a:xfrm>
            <a:off x="4244548" y="1692100"/>
            <a:ext cx="279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zh-TW" altLang="en-US" i="1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擊倒系統</a:t>
            </a:r>
            <a:endParaRPr lang="en-US" i="1" dirty="0">
              <a:solidFill>
                <a:srgbClr val="C000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Google Shape;619;p38">
            <a:extLst>
              <a:ext uri="{FF2B5EF4-FFF2-40B4-BE49-F238E27FC236}">
                <a16:creationId xmlns:a16="http://schemas.microsoft.com/office/drawing/2014/main" id="{B07F8875-E618-433D-9290-D0BC89BE8C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44547" y="2169999"/>
            <a:ext cx="4782409" cy="727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被擊倒的一方會</a:t>
            </a:r>
            <a:r>
              <a:rPr lang="zh-TW" altLang="en-US" b="1" u="sng" dirty="0">
                <a:latin typeface="Yu Gothic UI" panose="020B0500000000000000" pitchFamily="34" charset="-128"/>
                <a:ea typeface="Yu Gothic UI" panose="020B0500000000000000" pitchFamily="34" charset="-128"/>
              </a:rPr>
              <a:t>額外減少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altLang="zh-TW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12</a:t>
            </a:r>
            <a:r>
              <a:rPr lang="zh-TW" altLang="en-US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點 </a:t>
            </a: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HP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判定擊倒機率計算方式：</a:t>
            </a:r>
            <a:endParaRPr lang="en-US" altLang="zh-TW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8" name="Google Shape;620;p38">
            <a:extLst>
              <a:ext uri="{FF2B5EF4-FFF2-40B4-BE49-F238E27FC236}">
                <a16:creationId xmlns:a16="http://schemas.microsoft.com/office/drawing/2014/main" id="{2F7C992D-3634-4E65-8A4E-32F8936036F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88517" y="2170005"/>
            <a:ext cx="3159278" cy="2116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攻擊需要體力值，體力值過低無法攻擊</a:t>
            </a:r>
            <a:endParaRPr lang="en-US" altLang="zh-TW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b="1" u="sng" dirty="0">
                <a:latin typeface="Yu Gothic UI" panose="020B0500000000000000" pitchFamily="34" charset="-128"/>
                <a:ea typeface="Yu Gothic UI" panose="020B0500000000000000" pitchFamily="34" charset="-128"/>
              </a:rPr>
              <a:t>體力低於 </a:t>
            </a:r>
            <a:r>
              <a:rPr lang="en-US" altLang="zh-TW" b="1" u="sng" dirty="0">
                <a:latin typeface="Yu Gothic UI" panose="020B0500000000000000" pitchFamily="34" charset="-128"/>
                <a:ea typeface="Yu Gothic UI" panose="020B0500000000000000" pitchFamily="34" charset="-128"/>
              </a:rPr>
              <a:t>10 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時會 </a:t>
            </a:r>
            <a:r>
              <a:rPr lang="zh-TW" altLang="en-US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強制防禦</a:t>
            </a:r>
            <a:endParaRPr lang="en-US" altLang="zh-TW" b="1" i="1" dirty="0">
              <a:solidFill>
                <a:schemeClr val="tx2">
                  <a:lumMod val="60000"/>
                  <a:lumOff val="4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選擇防禦時會隨機恢復 </a:t>
            </a:r>
            <a:r>
              <a:rPr lang="en-US" altLang="zh-TW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5 ~ 10 </a:t>
            </a:r>
            <a:r>
              <a:rPr lang="zh-TW" altLang="en-US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點體力</a:t>
            </a:r>
            <a:endParaRPr lang="en-US" altLang="zh-TW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每一回合結束恢復 </a:t>
            </a:r>
            <a:r>
              <a:rPr lang="en-US" altLang="zh-TW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20</a:t>
            </a: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 點體力</a:t>
            </a:r>
            <a:endParaRPr lang="en-US" altLang="zh-TW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每一回合結束恢復 </a:t>
            </a:r>
            <a:r>
              <a:rPr lang="en-US" altLang="zh-TW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7</a:t>
            </a: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 點 </a:t>
            </a: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HP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Google Shape;621;p38">
            <a:extLst>
              <a:ext uri="{FF2B5EF4-FFF2-40B4-BE49-F238E27FC236}">
                <a16:creationId xmlns:a16="http://schemas.microsoft.com/office/drawing/2014/main" id="{0E2AD70F-B95A-4D89-A945-88CFCB4BD4D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88504" y="1692100"/>
            <a:ext cx="27918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i="1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體力系統</a:t>
            </a:r>
            <a:endParaRPr i="1" dirty="0">
              <a:solidFill>
                <a:srgbClr val="C000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4EE85182-B623-488F-AB05-4BC716E67641}"/>
                  </a:ext>
                </a:extLst>
              </p:cNvPr>
              <p:cNvSpPr txBox="1"/>
              <p:nvPr/>
            </p:nvSpPr>
            <p:spPr>
              <a:xfrm>
                <a:off x="4420020" y="3005009"/>
                <a:ext cx="4358220" cy="1281698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b="1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altLang="zh-TW" sz="1200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altLang="zh-TW" sz="1200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altLang="zh-TW" sz="1200" dirty="0">
                          <a:latin typeface="Cambria Math" panose="02040503050406030204" pitchFamily="18" charset="0"/>
                        </a:rPr>
                        <m:t>005</m:t>
                      </m:r>
                      <m:r>
                        <a:rPr lang="ar-AE" altLang="zh-TW" sz="1200" dirty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ar-AE" altLang="zh-TW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200" dirty="0">
                              <a:latin typeface="Cambria Math" panose="02040503050406030204" pitchFamily="18" charset="0"/>
                            </a:rPr>
                            <m:t>造成傷害</m:t>
                          </m:r>
                        </m:num>
                        <m:den>
                          <m:r>
                            <a:rPr lang="ar-AE" altLang="zh-TW" sz="1200" dirty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r>
                        <a:rPr lang="ar-AE" altLang="zh-TW" sz="1200" dirty="0">
                          <a:latin typeface="Cambria Math" panose="02040503050406030204" pitchFamily="18" charset="0"/>
                        </a:rPr>
                        <m:t> ×(</m:t>
                      </m:r>
                      <m:r>
                        <a:rPr lang="ar-AE" altLang="zh-TW" sz="12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altLang="zh-TW" sz="1200" dirty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ar-AE" altLang="zh-TW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200" dirty="0">
                              <a:latin typeface="Cambria Math" panose="02040503050406030204" pitchFamily="18" charset="0"/>
                            </a:rPr>
                            <m:t>防守者當前</m:t>
                          </m:r>
                          <m:r>
                            <a:rPr lang="zh-TW" altLang="en-US" sz="1200" dirty="0">
                              <a:latin typeface="Cambria Math" panose="02040503050406030204" pitchFamily="18" charset="0"/>
                            </a:rPr>
                            <m:t>𝐻𝑃</m:t>
                          </m:r>
                        </m:num>
                        <m:den>
                          <m:r>
                            <a:rPr lang="ar-AE" altLang="zh-TW" sz="1200" dirty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ar-AE" altLang="zh-TW" sz="1200" dirty="0">
                          <a:latin typeface="Cambria Math" panose="02040503050406030204" pitchFamily="18" charset="0"/>
                        </a:rPr>
                        <m:t>)×</m:t>
                      </m:r>
                      <m:f>
                        <m:fPr>
                          <m:ctrlPr>
                            <a:rPr lang="ar-AE" altLang="zh-TW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200" dirty="0">
                              <a:latin typeface="Cambria Math" panose="02040503050406030204" pitchFamily="18" charset="0"/>
                            </a:rPr>
                            <m:t>攻擊者力量</m:t>
                          </m:r>
                        </m:num>
                        <m:den>
                          <m:r>
                            <a:rPr lang="ar-AE" altLang="zh-TW" sz="1200" dirty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ar-AE" altLang="zh-TW" sz="1200" dirty="0">
                          <a:latin typeface="Cambria Math" panose="02040503050406030204" pitchFamily="18" charset="0"/>
                        </a:rPr>
                        <m:t>× </m:t>
                      </m:r>
                      <m:d>
                        <m:dPr>
                          <m:ctrlPr>
                            <a:rPr lang="ar-AE" altLang="zh-TW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altLang="zh-TW" sz="12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 altLang="zh-TW" sz="120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ar-AE" altLang="zh-TW" sz="1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1200" dirty="0">
                                  <a:latin typeface="Cambria Math" panose="02040503050406030204" pitchFamily="18" charset="0"/>
                                </a:rPr>
                                <m:t>防守者抗擊打</m:t>
                              </m:r>
                            </m:num>
                            <m:den>
                              <m:r>
                                <a:rPr lang="ar-AE" altLang="zh-TW" sz="1200" dirty="0">
                                  <a:latin typeface="Cambria Math" panose="02040503050406030204" pitchFamily="18" charset="0"/>
                                </a:rPr>
                                <m:t>140</m:t>
                              </m:r>
                            </m:den>
                          </m:f>
                        </m:e>
                      </m:d>
                      <m:r>
                        <a:rPr lang="ar-AE" altLang="zh-TW" sz="1200" dirty="0">
                          <a:latin typeface="Cambria Math" panose="02040503050406030204" pitchFamily="18" charset="0"/>
                        </a:rPr>
                        <m:t>× </m:t>
                      </m:r>
                      <m:d>
                        <m:dPr>
                          <m:ctrlPr>
                            <a:rPr lang="ar-AE" altLang="zh-TW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altLang="zh-TW" sz="12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 altLang="zh-TW" sz="120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ar-AE" altLang="zh-TW" sz="1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1200" dirty="0">
                                  <a:latin typeface="Cambria Math" panose="02040503050406030204" pitchFamily="18" charset="0"/>
                                </a:rPr>
                                <m:t>防守者當前體力</m:t>
                              </m:r>
                            </m:num>
                            <m:den>
                              <m:r>
                                <a:rPr lang="ar-AE" altLang="zh-TW" sz="1200" dirty="0">
                                  <a:latin typeface="Cambria Math" panose="02040503050406030204" pitchFamily="18" charset="0"/>
                                </a:rPr>
                                <m:t>180</m:t>
                              </m:r>
                            </m:den>
                          </m:f>
                        </m:e>
                      </m:d>
                      <m:r>
                        <a:rPr lang="ar-AE" altLang="zh-TW" sz="1200" dirty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zh-TW" altLang="en-US" sz="1200" dirty="0">
                          <a:latin typeface="Cambria Math" panose="02040503050406030204" pitchFamily="18" charset="0"/>
                        </a:rPr>
                        <m:t>物理優勢</m:t>
                      </m:r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4EE85182-B623-488F-AB05-4BC716E6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020" y="3005009"/>
                <a:ext cx="4358220" cy="12816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822602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>
          <a:extLst>
            <a:ext uri="{FF2B5EF4-FFF2-40B4-BE49-F238E27FC236}">
              <a16:creationId xmlns:a16="http://schemas.microsoft.com/office/drawing/2014/main" id="{0B58FE75-FDB6-8C30-DBAF-A3356AE06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039EA533-2005-5B9D-43AC-F4EF96A6EEA8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11" name="Google Shape;437;p31">
              <a:extLst>
                <a:ext uri="{FF2B5EF4-FFF2-40B4-BE49-F238E27FC236}">
                  <a16:creationId xmlns:a16="http://schemas.microsoft.com/office/drawing/2014/main" id="{FA77583D-8506-6B3D-7C1D-3C86C0ADB78D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0;p31">
              <a:hlinkClick r:id="rId3" action="ppaction://hlinksldjump"/>
              <a:extLst>
                <a:ext uri="{FF2B5EF4-FFF2-40B4-BE49-F238E27FC236}">
                  <a16:creationId xmlns:a16="http://schemas.microsoft.com/office/drawing/2014/main" id="{A077767C-477A-A089-FB5E-50C45326A3B2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13" name="Google Shape;441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A6381254-1E53-3EA1-BF81-5D91C9C49BE5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14" name="Google Shape;442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2FED0CA7-9ED1-8A15-6D1E-450A9684F77C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15" name="Google Shape;443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FB5FFB11-2BD6-A2AA-092B-921DCB0FE903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6" name="Google Shape;444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23877620-FAF1-F64B-B8D1-D0E34DD06DE4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17" name="Google Shape;445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77AAF16E-78EB-123E-2DC4-3F65799301A2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18" name="Google Shape;446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AFF3A9B5-10D9-D183-5BF3-63F672995350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19" name="Google Shape;447;p31">
              <a:extLst>
                <a:ext uri="{FF2B5EF4-FFF2-40B4-BE49-F238E27FC236}">
                  <a16:creationId xmlns:a16="http://schemas.microsoft.com/office/drawing/2014/main" id="{942873B7-BC5F-7FE4-D718-B9AC36EFED15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8;p31">
              <a:extLst>
                <a:ext uri="{FF2B5EF4-FFF2-40B4-BE49-F238E27FC236}">
                  <a16:creationId xmlns:a16="http://schemas.microsoft.com/office/drawing/2014/main" id="{0B8C8366-0630-C4C8-DADB-3952E139C085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38">
            <a:extLst>
              <a:ext uri="{FF2B5EF4-FFF2-40B4-BE49-F238E27FC236}">
                <a16:creationId xmlns:a16="http://schemas.microsoft.com/office/drawing/2014/main" id="{ACE8B406-F639-16E0-CA08-77CEE70B84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30936"/>
            <a:ext cx="7704000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  <a:sym typeface="Arial"/>
              </a:rPr>
              <a:t>最終勝負判定</a:t>
            </a:r>
            <a:endParaRPr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rial"/>
              <a:sym typeface="Arial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AD49D58-7E34-2A31-4614-E30E7A71A7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11</a:t>
            </a:fld>
            <a:endParaRPr lang="zh-TW" altLang="en-US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A8FB49D4-6EDF-5546-0220-61680FFA95C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1083590" y="-153662"/>
            <a:ext cx="1212321" cy="616497"/>
          </a:xfrm>
          <a:prstGeom prst="rect">
            <a:avLst/>
          </a:prstGeom>
        </p:spPr>
      </p:pic>
      <p:sp>
        <p:nvSpPr>
          <p:cNvPr id="3" name="Google Shape;617;p38">
            <a:extLst>
              <a:ext uri="{FF2B5EF4-FFF2-40B4-BE49-F238E27FC236}">
                <a16:creationId xmlns:a16="http://schemas.microsoft.com/office/drawing/2014/main" id="{7D433EE2-DF95-BFC7-BE7D-46228F3C3795}"/>
              </a:ext>
            </a:extLst>
          </p:cNvPr>
          <p:cNvSpPr txBox="1">
            <a:spLocks/>
          </p:cNvSpPr>
          <p:nvPr/>
        </p:nvSpPr>
        <p:spPr>
          <a:xfrm>
            <a:off x="1000325" y="2522049"/>
            <a:ext cx="279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zh-TW" altLang="en-US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 Semibold" panose="020B0500000000000000" pitchFamily="34" charset="-128"/>
                <a:ea typeface="Yu Gothic UI Semibold" panose="020B0500000000000000" pitchFamily="34" charset="-128"/>
              </a:rPr>
              <a:t>最終判決勝利</a:t>
            </a:r>
            <a:endParaRPr lang="en" b="1" dirty="0">
              <a:latin typeface="Yu Gothic UI Semibold" panose="020B0500000000000000" pitchFamily="34" charset="-128"/>
              <a:ea typeface="Yu Gothic UI Semibold" panose="020B0500000000000000" pitchFamily="34" charset="-128"/>
            </a:endParaRPr>
          </a:p>
        </p:txBody>
      </p:sp>
      <p:sp>
        <p:nvSpPr>
          <p:cNvPr id="4" name="Google Shape;621;p38">
            <a:extLst>
              <a:ext uri="{FF2B5EF4-FFF2-40B4-BE49-F238E27FC236}">
                <a16:creationId xmlns:a16="http://schemas.microsoft.com/office/drawing/2014/main" id="{415A8A9E-AA6C-C819-934B-BBDEA599839C}"/>
              </a:ext>
            </a:extLst>
          </p:cNvPr>
          <p:cNvSpPr txBox="1">
            <a:spLocks/>
          </p:cNvSpPr>
          <p:nvPr/>
        </p:nvSpPr>
        <p:spPr>
          <a:xfrm>
            <a:off x="1000325" y="1467001"/>
            <a:ext cx="279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altLang="zh-TW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 Semibold" panose="020B0500000000000000" pitchFamily="34" charset="-128"/>
                <a:ea typeface="Yu Gothic UI Semibold" panose="020B0500000000000000" pitchFamily="34" charset="-128"/>
              </a:rPr>
              <a:t>K.O. </a:t>
            </a:r>
            <a:r>
              <a:rPr lang="zh-TW" altLang="en-US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 Semibold" panose="020B0500000000000000" pitchFamily="34" charset="-128"/>
                <a:ea typeface="Yu Gothic UI Semibold" panose="020B0500000000000000" pitchFamily="34" charset="-128"/>
              </a:rPr>
              <a:t>勝利</a:t>
            </a:r>
            <a:endParaRPr lang="zh-TW" altLang="en-US" b="1" dirty="0">
              <a:latin typeface="Yu Gothic UI Semibold" panose="020B0500000000000000" pitchFamily="34" charset="-128"/>
              <a:ea typeface="Yu Gothic UI Semibold" panose="020B05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5C42CC7-FC07-B168-8228-4AD670D75E39}"/>
              </a:ext>
            </a:extLst>
          </p:cNvPr>
          <p:cNvSpPr txBox="1"/>
          <p:nvPr/>
        </p:nvSpPr>
        <p:spPr>
          <a:xfrm>
            <a:off x="1249018" y="1946243"/>
            <a:ext cx="4910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當比賽過程中對手 </a:t>
            </a:r>
            <a:r>
              <a:rPr lang="en" altLang="zh-TW" sz="1600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HP</a:t>
            </a:r>
            <a:r>
              <a:rPr lang="zh-TW" altLang="en-US" sz="1600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降至 </a:t>
            </a:r>
            <a:r>
              <a:rPr lang="en-US" altLang="zh-TW" sz="2400" b="1" i="1" dirty="0">
                <a:solidFill>
                  <a:schemeClr val="bg2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0</a:t>
            </a:r>
            <a:r>
              <a:rPr lang="zh-TW" altLang="en-US" sz="1600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 時，立即獲得勝利</a:t>
            </a:r>
            <a:endParaRPr kumimoji="1" lang="zh-TW" altLang="en-US" sz="1600"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20E93F6-080C-77DA-CA50-F4EE91312766}"/>
              </a:ext>
            </a:extLst>
          </p:cNvPr>
          <p:cNvSpPr txBox="1"/>
          <p:nvPr/>
        </p:nvSpPr>
        <p:spPr>
          <a:xfrm>
            <a:off x="1249018" y="3096385"/>
            <a:ext cx="6721712" cy="1524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當比賽打滿 </a:t>
            </a:r>
            <a:r>
              <a:rPr lang="en-US" altLang="zh-TW" sz="1600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12 </a:t>
            </a:r>
            <a:r>
              <a:rPr lang="zh-TW" altLang="en-US" sz="1600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個回合都沒有人 </a:t>
            </a:r>
            <a:r>
              <a:rPr lang="en-US" altLang="zh-TW" sz="1600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HP </a:t>
            </a:r>
            <a:r>
              <a:rPr lang="zh-TW" altLang="en-US" sz="1600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歸 </a:t>
            </a:r>
            <a:r>
              <a:rPr lang="en-US" altLang="zh-TW" sz="1600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0</a:t>
            </a:r>
            <a:r>
              <a:rPr lang="zh-TW" altLang="en-US" sz="1600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，以累計分數</a:t>
            </a:r>
            <a:r>
              <a:rPr kumimoji="1" lang="zh-TW" altLang="en-US" sz="1600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較高者獲得勝利</a:t>
            </a:r>
            <a:endParaRPr kumimoji="1" lang="en-US" altLang="zh-TW" sz="1600"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若分差 </a:t>
            </a:r>
            <a:r>
              <a:rPr lang="en-US" altLang="zh-TW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&lt;</a:t>
            </a:r>
            <a:r>
              <a:rPr lang="zh-TW" altLang="en-US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altLang="zh-TW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5</a:t>
            </a:r>
            <a:r>
              <a:rPr lang="zh-TW" altLang="en-US" sz="1200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分：判定為 </a:t>
            </a:r>
            <a:r>
              <a:rPr lang="zh-TW" altLang="en-US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平局</a:t>
            </a:r>
            <a:endParaRPr lang="en-US" altLang="zh-TW" sz="1200" b="1" i="1" dirty="0">
              <a:solidFill>
                <a:schemeClr val="tx2">
                  <a:lumMod val="60000"/>
                  <a:lumOff val="4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若分差 </a:t>
            </a:r>
            <a:r>
              <a:rPr lang="en-US" altLang="zh-TW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&lt;</a:t>
            </a:r>
            <a:r>
              <a:rPr lang="zh-TW" altLang="en-US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altLang="zh-TW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40</a:t>
            </a:r>
            <a:r>
              <a:rPr lang="zh-TW" altLang="en-US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zh-TW" altLang="en-US" sz="1200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分：視為 </a:t>
            </a:r>
            <a:r>
              <a:rPr lang="zh-TW" altLang="en-US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分裂判決</a:t>
            </a:r>
            <a:endParaRPr lang="en-US" altLang="zh-TW" sz="1600" b="1" i="1" dirty="0">
              <a:solidFill>
                <a:schemeClr val="tx2">
                  <a:lumMod val="60000"/>
                  <a:lumOff val="4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若分差 </a:t>
            </a:r>
            <a:r>
              <a:rPr lang="zh-TW" altLang="en-US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≥ </a:t>
            </a:r>
            <a:r>
              <a:rPr lang="en-US" altLang="zh-TW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40</a:t>
            </a:r>
            <a:r>
              <a:rPr lang="zh-TW" altLang="en-US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zh-TW" altLang="en-US" sz="1200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分：視為 </a:t>
            </a:r>
            <a:r>
              <a:rPr lang="zh-TW" altLang="en-US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一致判決</a:t>
            </a:r>
            <a:endParaRPr lang="en-US" altLang="zh-TW" sz="1200" b="1" i="1" dirty="0">
              <a:solidFill>
                <a:schemeClr val="tx2">
                  <a:lumMod val="60000"/>
                  <a:lumOff val="4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6176076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>
          <a:extLst>
            <a:ext uri="{FF2B5EF4-FFF2-40B4-BE49-F238E27FC236}">
              <a16:creationId xmlns:a16="http://schemas.microsoft.com/office/drawing/2014/main" id="{A110AC64-F0C2-B4AD-EE64-E69D09479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F22F50-6EB0-9C6F-46F5-0B28E8B6EA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12</a:t>
            </a:fld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27B16C7-CE51-92D7-ECE5-51A754C80B27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4" name="Google Shape;437;p31">
              <a:extLst>
                <a:ext uri="{FF2B5EF4-FFF2-40B4-BE49-F238E27FC236}">
                  <a16:creationId xmlns:a16="http://schemas.microsoft.com/office/drawing/2014/main" id="{BB606EBC-A2C1-3820-C3E6-ECFB9CC09E9F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0;p31">
              <a:hlinkClick r:id="rId3" action="ppaction://hlinksldjump"/>
              <a:extLst>
                <a:ext uri="{FF2B5EF4-FFF2-40B4-BE49-F238E27FC236}">
                  <a16:creationId xmlns:a16="http://schemas.microsoft.com/office/drawing/2014/main" id="{E9E267DA-4157-55E0-6FD4-E8C2CA1AFEC5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6" name="Google Shape;441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1EC2C117-3166-0F69-4CDF-9802ACE5CDA3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7" name="Google Shape;442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5AB2530B-17F4-0B27-90B7-679558474330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8" name="Google Shape;443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72D0CAFE-6BFB-053E-B0B4-46D7B1E0788E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" name="Google Shape;444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106DAE14-0117-D5F5-CD6B-AC92505320D0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10" name="Google Shape;445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CE850F0C-23CE-F18B-E42F-BCAF78224E52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11" name="Google Shape;446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A764703C-D372-6F27-53BD-35F3D159AA49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12" name="Google Shape;447;p31">
              <a:extLst>
                <a:ext uri="{FF2B5EF4-FFF2-40B4-BE49-F238E27FC236}">
                  <a16:creationId xmlns:a16="http://schemas.microsoft.com/office/drawing/2014/main" id="{C93CF520-F2B2-E403-0A15-502AF13740CE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8;p31">
              <a:extLst>
                <a:ext uri="{FF2B5EF4-FFF2-40B4-BE49-F238E27FC236}">
                  <a16:creationId xmlns:a16="http://schemas.microsoft.com/office/drawing/2014/main" id="{DE7DD490-702D-2BAE-89DB-BD48FB333879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47BE797A-DF6A-0255-56E4-DEF2C759DEF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2180870" y="-153662"/>
            <a:ext cx="1212321" cy="616497"/>
          </a:xfrm>
          <a:prstGeom prst="rect">
            <a:avLst/>
          </a:prstGeom>
        </p:spPr>
      </p:pic>
      <p:sp>
        <p:nvSpPr>
          <p:cNvPr id="17" name="Google Shape;618;p38">
            <a:extLst>
              <a:ext uri="{FF2B5EF4-FFF2-40B4-BE49-F238E27FC236}">
                <a16:creationId xmlns:a16="http://schemas.microsoft.com/office/drawing/2014/main" id="{DE403663-FB3B-F26F-4062-C35FBAA1DA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30936"/>
            <a:ext cx="7704000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  <a:sym typeface="Arial"/>
              </a:rPr>
              <a:t>可調參數說明</a:t>
            </a:r>
            <a:endParaRPr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rial"/>
              <a:sym typeface="Arial"/>
            </a:endParaRPr>
          </a:p>
        </p:txBody>
      </p:sp>
      <p:sp>
        <p:nvSpPr>
          <p:cNvPr id="18" name="Google Shape;747;p43">
            <a:extLst>
              <a:ext uri="{FF2B5EF4-FFF2-40B4-BE49-F238E27FC236}">
                <a16:creationId xmlns:a16="http://schemas.microsoft.com/office/drawing/2014/main" id="{52AF45EA-967A-E0EF-CBCD-6EC177562BAE}"/>
              </a:ext>
            </a:extLst>
          </p:cNvPr>
          <p:cNvSpPr txBox="1">
            <a:spLocks/>
          </p:cNvSpPr>
          <p:nvPr/>
        </p:nvSpPr>
        <p:spPr>
          <a:xfrm>
            <a:off x="3293653" y="823285"/>
            <a:ext cx="3345300" cy="38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i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主要集中在拳手的基本屬性設定</a:t>
            </a:r>
            <a:endParaRPr lang="en-US" altLang="zh-TW" sz="1000" i="1" dirty="0">
              <a:solidFill>
                <a:schemeClr val="accent2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Google Shape;617;p38">
            <a:extLst>
              <a:ext uri="{FF2B5EF4-FFF2-40B4-BE49-F238E27FC236}">
                <a16:creationId xmlns:a16="http://schemas.microsoft.com/office/drawing/2014/main" id="{B19EB725-1F09-7C38-2029-EB63647B242A}"/>
              </a:ext>
            </a:extLst>
          </p:cNvPr>
          <p:cNvSpPr txBox="1">
            <a:spLocks/>
          </p:cNvSpPr>
          <p:nvPr/>
        </p:nvSpPr>
        <p:spPr>
          <a:xfrm>
            <a:off x="3817828" y="1407620"/>
            <a:ext cx="279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zh-TW" altLang="en-US" sz="2800" i="1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戰鬥  </a:t>
            </a:r>
            <a:r>
              <a:rPr lang="zh-TW" altLang="en-US" sz="16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屬性</a:t>
            </a:r>
            <a:endParaRPr lang="en-US"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0" name="Google Shape;621;p38">
            <a:extLst>
              <a:ext uri="{FF2B5EF4-FFF2-40B4-BE49-F238E27FC236}">
                <a16:creationId xmlns:a16="http://schemas.microsoft.com/office/drawing/2014/main" id="{954CA1B8-4698-2469-8D82-80D9DF8AE47E}"/>
              </a:ext>
            </a:extLst>
          </p:cNvPr>
          <p:cNvSpPr txBox="1">
            <a:spLocks/>
          </p:cNvSpPr>
          <p:nvPr/>
        </p:nvSpPr>
        <p:spPr>
          <a:xfrm>
            <a:off x="698664" y="1407620"/>
            <a:ext cx="27918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i="1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物理</a:t>
            </a:r>
            <a:r>
              <a:rPr lang="zh-TW" altLang="en-US" sz="2400" i="1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 </a:t>
            </a:r>
            <a:r>
              <a:rPr lang="zh-TW" altLang="en-US" sz="16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屬性</a:t>
            </a:r>
            <a:endParaRPr lang="zh-TW" altLang="en-US" sz="2400"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F1C6B59C-3782-D827-6F58-1A59E0EFA716}"/>
              </a:ext>
            </a:extLst>
          </p:cNvPr>
          <p:cNvGrpSpPr/>
          <p:nvPr/>
        </p:nvGrpSpPr>
        <p:grpSpPr>
          <a:xfrm>
            <a:off x="915793" y="1909766"/>
            <a:ext cx="2491332" cy="2944133"/>
            <a:chOff x="824353" y="1909766"/>
            <a:chExt cx="2491332" cy="2944133"/>
          </a:xfrm>
        </p:grpSpPr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74119BD3-09EC-DA13-24CE-30AA161EFD47}"/>
                </a:ext>
              </a:extLst>
            </p:cNvPr>
            <p:cNvGrpSpPr/>
            <p:nvPr/>
          </p:nvGrpSpPr>
          <p:grpSpPr>
            <a:xfrm>
              <a:off x="824353" y="1909766"/>
              <a:ext cx="2491332" cy="1117207"/>
              <a:chOff x="824353" y="1970726"/>
              <a:chExt cx="2491332" cy="1117207"/>
            </a:xfrm>
          </p:grpSpPr>
          <p:sp>
            <p:nvSpPr>
              <p:cNvPr id="21" name="Google Shape;769;p44">
                <a:extLst>
                  <a:ext uri="{FF2B5EF4-FFF2-40B4-BE49-F238E27FC236}">
                    <a16:creationId xmlns:a16="http://schemas.microsoft.com/office/drawing/2014/main" id="{DDD2D4F8-982D-FCBC-D546-CC40D8AFED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6385" y="2533832"/>
                <a:ext cx="2469300" cy="5541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標準系統字體"/>
                  <a:buChar char="→"/>
                </a:pPr>
                <a:r>
                  <a:rPr lang="zh-TW" altLang="en-US" sz="1200" i="1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影響打擊傷害、物理優勢</a:t>
                </a:r>
              </a:p>
            </p:txBody>
          </p:sp>
          <p:sp>
            <p:nvSpPr>
              <p:cNvPr id="22" name="Google Shape;773;p44">
                <a:extLst>
                  <a:ext uri="{FF2B5EF4-FFF2-40B4-BE49-F238E27FC236}">
                    <a16:creationId xmlns:a16="http://schemas.microsoft.com/office/drawing/2014/main" id="{B3A05D4B-E90F-A597-9088-67E68B105F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4353" y="1970726"/>
                <a:ext cx="2469300" cy="5541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zh-TW" altLang="en-US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體</a:t>
                </a:r>
                <a:r>
                  <a:rPr lang="en-US" altLang="zh-TW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 </a:t>
                </a:r>
                <a:r>
                  <a:rPr lang="zh-TW" altLang="en-US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重</a:t>
                </a:r>
                <a:r>
                  <a:rPr lang="en-US" altLang="zh-TW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</a:t>
                </a:r>
                <a:r>
                  <a:rPr lang="zh-TW" altLang="en-US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</a:t>
                </a:r>
                <a:r>
                  <a:rPr lang="en-US" altLang="zh-TW" sz="1600" b="1" i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70.0 – 90.0 kg</a:t>
                </a:r>
                <a:endParaRPr lang="en" sz="2000" b="1" i="1" dirty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3" name="Google Shape;747;p43">
                <a:extLst>
                  <a:ext uri="{FF2B5EF4-FFF2-40B4-BE49-F238E27FC236}">
                    <a16:creationId xmlns:a16="http://schemas.microsoft.com/office/drawing/2014/main" id="{7C4B11F0-D09E-D114-F9E5-B7EE6C618A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718" y="2247776"/>
                <a:ext cx="931962" cy="3831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9pPr>
              </a:lstStyle>
              <a:p>
                <a:pPr marL="0" indent="0" algn="dist">
                  <a:lnSpc>
                    <a:spcPct val="150000"/>
                  </a:lnSpc>
                </a:pPr>
                <a:r>
                  <a:rPr lang="en-US" altLang="zh-TW" b="1" i="1" dirty="0">
                    <a:solidFill>
                      <a:schemeClr val="tx2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weight</a:t>
                </a:r>
                <a:endParaRPr lang="en-US" altLang="zh-TW" sz="1000" b="1" i="1" dirty="0">
                  <a:solidFill>
                    <a:schemeClr val="tx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5068102E-7EA2-5E25-DA03-4D0B99F4B244}"/>
                </a:ext>
              </a:extLst>
            </p:cNvPr>
            <p:cNvGrpSpPr/>
            <p:nvPr/>
          </p:nvGrpSpPr>
          <p:grpSpPr>
            <a:xfrm>
              <a:off x="824353" y="2823229"/>
              <a:ext cx="2491332" cy="1117207"/>
              <a:chOff x="824353" y="1970726"/>
              <a:chExt cx="2491332" cy="1117207"/>
            </a:xfrm>
          </p:grpSpPr>
          <p:sp>
            <p:nvSpPr>
              <p:cNvPr id="29" name="Google Shape;769;p44">
                <a:extLst>
                  <a:ext uri="{FF2B5EF4-FFF2-40B4-BE49-F238E27FC236}">
                    <a16:creationId xmlns:a16="http://schemas.microsoft.com/office/drawing/2014/main" id="{7CF0F569-F988-C7DF-39CE-AB3CBC33D0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6385" y="2533832"/>
                <a:ext cx="2469300" cy="5541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標準系統字體"/>
                  <a:buChar char="→"/>
                </a:pPr>
                <a:r>
                  <a:rPr lang="zh-TW" altLang="en-US" sz="1200" i="1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影響攻擊距離、特定技術效果</a:t>
                </a:r>
              </a:p>
            </p:txBody>
          </p:sp>
          <p:sp>
            <p:nvSpPr>
              <p:cNvPr id="30" name="Google Shape;773;p44">
                <a:extLst>
                  <a:ext uri="{FF2B5EF4-FFF2-40B4-BE49-F238E27FC236}">
                    <a16:creationId xmlns:a16="http://schemas.microsoft.com/office/drawing/2014/main" id="{AADA789E-F36E-66F7-0A9E-AD2FDB96B6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4353" y="1970726"/>
                <a:ext cx="2469300" cy="5541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zh-TW" altLang="en-US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身  高</a:t>
                </a:r>
                <a:r>
                  <a:rPr lang="en-US" altLang="zh-TW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</a:t>
                </a:r>
                <a:r>
                  <a:rPr lang="zh-TW" altLang="en-US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</a:t>
                </a:r>
                <a:r>
                  <a:rPr lang="en-US" altLang="zh-TW" sz="1600" b="1" i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170 – 185 cm</a:t>
                </a:r>
                <a:endParaRPr lang="en" sz="2000" b="1" i="1" dirty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31" name="Google Shape;747;p43">
                <a:extLst>
                  <a:ext uri="{FF2B5EF4-FFF2-40B4-BE49-F238E27FC236}">
                    <a16:creationId xmlns:a16="http://schemas.microsoft.com/office/drawing/2014/main" id="{A78BB0D5-6910-54B5-176C-F81F5F2CF5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718" y="2247776"/>
                <a:ext cx="931962" cy="3831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9pPr>
              </a:lstStyle>
              <a:p>
                <a:pPr marL="0" indent="0" algn="dist">
                  <a:lnSpc>
                    <a:spcPct val="150000"/>
                  </a:lnSpc>
                </a:pPr>
                <a:r>
                  <a:rPr lang="en-US" altLang="zh-TW" b="1" i="1" dirty="0">
                    <a:solidFill>
                      <a:schemeClr val="tx2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height</a:t>
                </a:r>
                <a:endParaRPr lang="en-US" altLang="zh-TW" sz="1000" b="1" i="1" dirty="0">
                  <a:solidFill>
                    <a:schemeClr val="tx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982A3B78-67E8-0E6A-20CF-CAE011BCD1DD}"/>
                </a:ext>
              </a:extLst>
            </p:cNvPr>
            <p:cNvGrpSpPr/>
            <p:nvPr/>
          </p:nvGrpSpPr>
          <p:grpSpPr>
            <a:xfrm>
              <a:off x="824353" y="3736692"/>
              <a:ext cx="2491332" cy="1117207"/>
              <a:chOff x="824353" y="1970726"/>
              <a:chExt cx="2491332" cy="1117207"/>
            </a:xfrm>
          </p:grpSpPr>
          <p:sp>
            <p:nvSpPr>
              <p:cNvPr id="33" name="Google Shape;769;p44">
                <a:extLst>
                  <a:ext uri="{FF2B5EF4-FFF2-40B4-BE49-F238E27FC236}">
                    <a16:creationId xmlns:a16="http://schemas.microsoft.com/office/drawing/2014/main" id="{99A68768-467B-CA8C-ADA7-7477C2F0DD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6385" y="2533832"/>
                <a:ext cx="2469300" cy="5541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標準系統字體"/>
                  <a:buChar char="→"/>
                </a:pPr>
                <a:r>
                  <a:rPr lang="zh-TW" altLang="en-US" sz="1200" i="1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影響攻擊範圍、命中率</a:t>
                </a:r>
              </a:p>
            </p:txBody>
          </p:sp>
          <p:sp>
            <p:nvSpPr>
              <p:cNvPr id="34" name="Google Shape;773;p44">
                <a:extLst>
                  <a:ext uri="{FF2B5EF4-FFF2-40B4-BE49-F238E27FC236}">
                    <a16:creationId xmlns:a16="http://schemas.microsoft.com/office/drawing/2014/main" id="{51ACFC55-3DCE-E3FD-7BDF-35BBC1E9F8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4353" y="1970726"/>
                <a:ext cx="2469300" cy="5541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zh-TW" altLang="en-US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臂</a:t>
                </a:r>
                <a:r>
                  <a:rPr lang="en-US" altLang="zh-TW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 </a:t>
                </a:r>
                <a:r>
                  <a:rPr lang="zh-TW" altLang="en-US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展</a:t>
                </a:r>
                <a:r>
                  <a:rPr lang="en-US" altLang="zh-TW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</a:t>
                </a:r>
                <a:r>
                  <a:rPr lang="zh-TW" altLang="en-US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</a:t>
                </a:r>
                <a:r>
                  <a:rPr lang="en-US" altLang="zh-TW" sz="1600" b="1" i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170 – 185 cm</a:t>
                </a:r>
                <a:endParaRPr lang="en" sz="2000" b="1" i="1" dirty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35" name="Google Shape;747;p43">
                <a:extLst>
                  <a:ext uri="{FF2B5EF4-FFF2-40B4-BE49-F238E27FC236}">
                    <a16:creationId xmlns:a16="http://schemas.microsoft.com/office/drawing/2014/main" id="{220FAC66-A335-68B0-A1E8-1AD8200408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718" y="2247776"/>
                <a:ext cx="931962" cy="3831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9pPr>
              </a:lstStyle>
              <a:p>
                <a:pPr marL="0" indent="0" algn="dist">
                  <a:lnSpc>
                    <a:spcPct val="150000"/>
                  </a:lnSpc>
                </a:pPr>
                <a:r>
                  <a:rPr lang="en-US" altLang="zh-TW" b="1" i="1" dirty="0">
                    <a:solidFill>
                      <a:schemeClr val="tx2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reach</a:t>
                </a:r>
              </a:p>
            </p:txBody>
          </p:sp>
        </p:grp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10CA7E21-E56D-CB65-D02D-54036818A8CA}"/>
              </a:ext>
            </a:extLst>
          </p:cNvPr>
          <p:cNvGrpSpPr/>
          <p:nvPr/>
        </p:nvGrpSpPr>
        <p:grpSpPr>
          <a:xfrm>
            <a:off x="4029800" y="1909766"/>
            <a:ext cx="2491332" cy="2944133"/>
            <a:chOff x="824353" y="1909766"/>
            <a:chExt cx="2491332" cy="2944133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E37D6181-D4B3-D62D-E5D6-4FEA37CDD192}"/>
                </a:ext>
              </a:extLst>
            </p:cNvPr>
            <p:cNvGrpSpPr/>
            <p:nvPr/>
          </p:nvGrpSpPr>
          <p:grpSpPr>
            <a:xfrm>
              <a:off x="824353" y="1909766"/>
              <a:ext cx="2491332" cy="1117207"/>
              <a:chOff x="824353" y="1970726"/>
              <a:chExt cx="2491332" cy="1117207"/>
            </a:xfrm>
          </p:grpSpPr>
          <p:sp>
            <p:nvSpPr>
              <p:cNvPr id="608" name="Google Shape;769;p44">
                <a:extLst>
                  <a:ext uri="{FF2B5EF4-FFF2-40B4-BE49-F238E27FC236}">
                    <a16:creationId xmlns:a16="http://schemas.microsoft.com/office/drawing/2014/main" id="{0D8BBD38-2ADA-E645-EA22-412B458033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6385" y="2533832"/>
                <a:ext cx="2469300" cy="5541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標準系統字體"/>
                  <a:buChar char="→"/>
                </a:pPr>
                <a:r>
                  <a:rPr lang="zh-TW" altLang="en-US" sz="1200" i="1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影響基礎傷害</a:t>
                </a:r>
              </a:p>
            </p:txBody>
          </p:sp>
          <p:sp>
            <p:nvSpPr>
              <p:cNvPr id="609" name="Google Shape;773;p44">
                <a:extLst>
                  <a:ext uri="{FF2B5EF4-FFF2-40B4-BE49-F238E27FC236}">
                    <a16:creationId xmlns:a16="http://schemas.microsoft.com/office/drawing/2014/main" id="{850F70A7-E206-CB49-8A50-85CBE7E48C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4353" y="1970726"/>
                <a:ext cx="2469300" cy="5541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zh-TW" altLang="en-US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力  量</a:t>
                </a:r>
                <a:r>
                  <a:rPr lang="en-US" altLang="zh-TW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</a:t>
                </a:r>
                <a:r>
                  <a:rPr lang="zh-TW" altLang="en-US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</a:t>
                </a:r>
                <a:r>
                  <a:rPr lang="en-US" altLang="zh-TW" sz="1600" b="1" i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70 – 90</a:t>
                </a:r>
                <a:endParaRPr lang="en" sz="2000" b="1" i="1" dirty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610" name="Google Shape;747;p43">
                <a:extLst>
                  <a:ext uri="{FF2B5EF4-FFF2-40B4-BE49-F238E27FC236}">
                    <a16:creationId xmlns:a16="http://schemas.microsoft.com/office/drawing/2014/main" id="{92DA342D-25F7-8399-3A16-41B279B100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718" y="2247776"/>
                <a:ext cx="931962" cy="3831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9pPr>
              </a:lstStyle>
              <a:p>
                <a:pPr marL="0" indent="0" algn="dist">
                  <a:lnSpc>
                    <a:spcPct val="150000"/>
                  </a:lnSpc>
                </a:pPr>
                <a:r>
                  <a:rPr lang="en-US" altLang="zh-TW" b="1" i="1" dirty="0">
                    <a:solidFill>
                      <a:schemeClr val="tx2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power</a:t>
                </a:r>
              </a:p>
            </p:txBody>
          </p:sp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F2230F94-02AA-F4B3-006A-0D605A02AA75}"/>
                </a:ext>
              </a:extLst>
            </p:cNvPr>
            <p:cNvGrpSpPr/>
            <p:nvPr/>
          </p:nvGrpSpPr>
          <p:grpSpPr>
            <a:xfrm>
              <a:off x="824353" y="2823229"/>
              <a:ext cx="2491332" cy="1117207"/>
              <a:chOff x="824353" y="1970726"/>
              <a:chExt cx="2491332" cy="1117207"/>
            </a:xfrm>
          </p:grpSpPr>
          <p:sp>
            <p:nvSpPr>
              <p:cNvPr id="605" name="Google Shape;769;p44">
                <a:extLst>
                  <a:ext uri="{FF2B5EF4-FFF2-40B4-BE49-F238E27FC236}">
                    <a16:creationId xmlns:a16="http://schemas.microsoft.com/office/drawing/2014/main" id="{F91C47AE-BD8F-A9F6-7452-6A603B075F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6385" y="2533832"/>
                <a:ext cx="2469300" cy="5541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標準系統字體"/>
                  <a:buChar char="→"/>
                </a:pPr>
                <a:r>
                  <a:rPr lang="zh-TW" altLang="en-US" sz="1200" i="1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影響命中率、迴避</a:t>
                </a:r>
              </a:p>
            </p:txBody>
          </p:sp>
          <p:sp>
            <p:nvSpPr>
              <p:cNvPr id="606" name="Google Shape;773;p44">
                <a:extLst>
                  <a:ext uri="{FF2B5EF4-FFF2-40B4-BE49-F238E27FC236}">
                    <a16:creationId xmlns:a16="http://schemas.microsoft.com/office/drawing/2014/main" id="{ECB6EA00-1BB2-1599-7F0F-11F74C923B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4353" y="1970726"/>
                <a:ext cx="2469300" cy="5541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zh-TW" altLang="en-US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速  度</a:t>
                </a:r>
                <a:r>
                  <a:rPr lang="en-US" altLang="zh-TW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</a:t>
                </a:r>
                <a:r>
                  <a:rPr lang="zh-TW" altLang="en-US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</a:t>
                </a:r>
                <a:r>
                  <a:rPr lang="en-US" altLang="zh-TW" sz="1600" b="1" i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70 - 90</a:t>
                </a:r>
                <a:endParaRPr lang="en" sz="2000" b="1" i="1" dirty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607" name="Google Shape;747;p43">
                <a:extLst>
                  <a:ext uri="{FF2B5EF4-FFF2-40B4-BE49-F238E27FC236}">
                    <a16:creationId xmlns:a16="http://schemas.microsoft.com/office/drawing/2014/main" id="{E400CE6D-FC40-B68A-7F2D-FA34415D5C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718" y="2247776"/>
                <a:ext cx="931962" cy="3831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9pPr>
              </a:lstStyle>
              <a:p>
                <a:pPr marL="0" indent="0" algn="dist">
                  <a:lnSpc>
                    <a:spcPct val="150000"/>
                  </a:lnSpc>
                </a:pPr>
                <a:r>
                  <a:rPr lang="en-US" altLang="zh-TW" b="1" i="1" dirty="0">
                    <a:solidFill>
                      <a:schemeClr val="tx2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speed</a:t>
                </a:r>
                <a:endParaRPr lang="en-US" altLang="zh-TW" sz="1000" b="1" i="1" dirty="0">
                  <a:solidFill>
                    <a:schemeClr val="tx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E3D3744F-526C-F353-F41E-3543B07130D0}"/>
                </a:ext>
              </a:extLst>
            </p:cNvPr>
            <p:cNvGrpSpPr/>
            <p:nvPr/>
          </p:nvGrpSpPr>
          <p:grpSpPr>
            <a:xfrm>
              <a:off x="824353" y="3736692"/>
              <a:ext cx="2491332" cy="1117207"/>
              <a:chOff x="824353" y="1970726"/>
              <a:chExt cx="2491332" cy="1117207"/>
            </a:xfrm>
          </p:grpSpPr>
          <p:sp>
            <p:nvSpPr>
              <p:cNvPr id="63" name="Google Shape;769;p44">
                <a:extLst>
                  <a:ext uri="{FF2B5EF4-FFF2-40B4-BE49-F238E27FC236}">
                    <a16:creationId xmlns:a16="http://schemas.microsoft.com/office/drawing/2014/main" id="{3BCB2529-D4D0-32E7-2402-8B619B57FB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6385" y="2533832"/>
                <a:ext cx="2469300" cy="5541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標準系統字體"/>
                  <a:buChar char="→"/>
                </a:pPr>
                <a:r>
                  <a:rPr lang="zh-TW" altLang="en-US" sz="1200" i="1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影響持久力、攻擊招式使用</a:t>
                </a:r>
              </a:p>
            </p:txBody>
          </p:sp>
          <p:sp>
            <p:nvSpPr>
              <p:cNvPr id="603" name="Google Shape;773;p44">
                <a:extLst>
                  <a:ext uri="{FF2B5EF4-FFF2-40B4-BE49-F238E27FC236}">
                    <a16:creationId xmlns:a16="http://schemas.microsoft.com/office/drawing/2014/main" id="{EC9F06C6-DD78-9B8E-468F-EE02EB6CF0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4353" y="1970726"/>
                <a:ext cx="2469300" cy="5541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zh-TW" altLang="en-US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體</a:t>
                </a:r>
                <a:r>
                  <a:rPr lang="en-US" altLang="zh-TW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 </a:t>
                </a:r>
                <a:r>
                  <a:rPr lang="zh-TW" altLang="en-US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力</a:t>
                </a:r>
                <a:r>
                  <a:rPr lang="en-US" altLang="zh-TW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</a:t>
                </a:r>
                <a:r>
                  <a:rPr lang="zh-TW" altLang="en-US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</a:t>
                </a:r>
                <a:r>
                  <a:rPr lang="en-US" altLang="zh-TW" sz="1600" b="1" i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70 - 90</a:t>
                </a:r>
                <a:endParaRPr lang="en" sz="2000" b="1" i="1" dirty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604" name="Google Shape;747;p43">
                <a:extLst>
                  <a:ext uri="{FF2B5EF4-FFF2-40B4-BE49-F238E27FC236}">
                    <a16:creationId xmlns:a16="http://schemas.microsoft.com/office/drawing/2014/main" id="{47E35F85-877B-73A2-1F6D-8DC971A86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718" y="2247776"/>
                <a:ext cx="931962" cy="3831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9pPr>
              </a:lstStyle>
              <a:p>
                <a:pPr marL="0" indent="0" algn="dist">
                  <a:lnSpc>
                    <a:spcPct val="150000"/>
                  </a:lnSpc>
                </a:pPr>
                <a:r>
                  <a:rPr lang="en-US" altLang="zh-TW" sz="1100" b="1" i="1" dirty="0">
                    <a:solidFill>
                      <a:schemeClr val="tx2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stamina</a:t>
                </a:r>
              </a:p>
            </p:txBody>
          </p:sp>
        </p:grpSp>
      </p:grpSp>
      <p:grpSp>
        <p:nvGrpSpPr>
          <p:cNvPr id="611" name="群組 610">
            <a:extLst>
              <a:ext uri="{FF2B5EF4-FFF2-40B4-BE49-F238E27FC236}">
                <a16:creationId xmlns:a16="http://schemas.microsoft.com/office/drawing/2014/main" id="{555355FE-39F8-0620-5F21-BC408BE11D6D}"/>
              </a:ext>
            </a:extLst>
          </p:cNvPr>
          <p:cNvGrpSpPr/>
          <p:nvPr/>
        </p:nvGrpSpPr>
        <p:grpSpPr>
          <a:xfrm>
            <a:off x="6452927" y="1909766"/>
            <a:ext cx="2491332" cy="2944133"/>
            <a:chOff x="824353" y="1909766"/>
            <a:chExt cx="2491332" cy="2944133"/>
          </a:xfrm>
        </p:grpSpPr>
        <p:grpSp>
          <p:nvGrpSpPr>
            <p:cNvPr id="612" name="群組 611">
              <a:extLst>
                <a:ext uri="{FF2B5EF4-FFF2-40B4-BE49-F238E27FC236}">
                  <a16:creationId xmlns:a16="http://schemas.microsoft.com/office/drawing/2014/main" id="{0310D08E-524F-9E7E-7909-A69642A7D9E6}"/>
                </a:ext>
              </a:extLst>
            </p:cNvPr>
            <p:cNvGrpSpPr/>
            <p:nvPr/>
          </p:nvGrpSpPr>
          <p:grpSpPr>
            <a:xfrm>
              <a:off x="824353" y="1909766"/>
              <a:ext cx="2491332" cy="1117207"/>
              <a:chOff x="824353" y="1970726"/>
              <a:chExt cx="2491332" cy="1117207"/>
            </a:xfrm>
          </p:grpSpPr>
          <p:sp>
            <p:nvSpPr>
              <p:cNvPr id="621" name="Google Shape;769;p44">
                <a:extLst>
                  <a:ext uri="{FF2B5EF4-FFF2-40B4-BE49-F238E27FC236}">
                    <a16:creationId xmlns:a16="http://schemas.microsoft.com/office/drawing/2014/main" id="{E6F8E77A-2EBD-D2D4-4CCF-351850A036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6385" y="2533832"/>
                <a:ext cx="2469300" cy="5541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標準系統字體"/>
                  <a:buChar char="→"/>
                </a:pPr>
                <a:r>
                  <a:rPr lang="zh-TW" altLang="en-US" sz="1200" i="1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影響受傷減免</a:t>
                </a:r>
              </a:p>
            </p:txBody>
          </p:sp>
          <p:sp>
            <p:nvSpPr>
              <p:cNvPr id="622" name="Google Shape;773;p44">
                <a:extLst>
                  <a:ext uri="{FF2B5EF4-FFF2-40B4-BE49-F238E27FC236}">
                    <a16:creationId xmlns:a16="http://schemas.microsoft.com/office/drawing/2014/main" id="{315E8DD7-172E-854C-CBFD-06FED3A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4353" y="1970726"/>
                <a:ext cx="2469300" cy="5541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zh-TW" altLang="en-US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防</a:t>
                </a:r>
                <a:r>
                  <a:rPr lang="en-US" altLang="zh-TW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 </a:t>
                </a:r>
                <a:r>
                  <a:rPr lang="zh-TW" altLang="en-US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禦</a:t>
                </a:r>
                <a:r>
                  <a:rPr lang="en-US" altLang="zh-TW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</a:t>
                </a:r>
                <a:r>
                  <a:rPr lang="zh-TW" altLang="en-US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</a:t>
                </a:r>
                <a:r>
                  <a:rPr lang="en-US" altLang="zh-TW" sz="1600" b="1" i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70 – 90</a:t>
                </a:r>
                <a:endParaRPr lang="en" sz="2000" b="1" i="1" dirty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623" name="Google Shape;747;p43">
                <a:extLst>
                  <a:ext uri="{FF2B5EF4-FFF2-40B4-BE49-F238E27FC236}">
                    <a16:creationId xmlns:a16="http://schemas.microsoft.com/office/drawing/2014/main" id="{F2310FB1-5C60-82BE-CAFF-A0F0173AD5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718" y="2247776"/>
                <a:ext cx="931962" cy="3831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9pPr>
              </a:lstStyle>
              <a:p>
                <a:pPr marL="0" indent="0" algn="dist">
                  <a:lnSpc>
                    <a:spcPct val="150000"/>
                  </a:lnSpc>
                </a:pPr>
                <a:r>
                  <a:rPr lang="en-US" altLang="zh-TW" b="1" i="1" dirty="0">
                    <a:solidFill>
                      <a:schemeClr val="tx2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defense</a:t>
                </a:r>
                <a:endParaRPr lang="en-US" altLang="zh-TW" sz="1000" b="1" i="1" dirty="0">
                  <a:solidFill>
                    <a:schemeClr val="tx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613" name="群組 612">
              <a:extLst>
                <a:ext uri="{FF2B5EF4-FFF2-40B4-BE49-F238E27FC236}">
                  <a16:creationId xmlns:a16="http://schemas.microsoft.com/office/drawing/2014/main" id="{1BD38418-BC1C-98B7-5500-C85D9AA49414}"/>
                </a:ext>
              </a:extLst>
            </p:cNvPr>
            <p:cNvGrpSpPr/>
            <p:nvPr/>
          </p:nvGrpSpPr>
          <p:grpSpPr>
            <a:xfrm>
              <a:off x="824353" y="2823229"/>
              <a:ext cx="2491332" cy="1117207"/>
              <a:chOff x="824353" y="1970726"/>
              <a:chExt cx="2491332" cy="1117207"/>
            </a:xfrm>
          </p:grpSpPr>
          <p:sp>
            <p:nvSpPr>
              <p:cNvPr id="618" name="Google Shape;769;p44">
                <a:extLst>
                  <a:ext uri="{FF2B5EF4-FFF2-40B4-BE49-F238E27FC236}">
                    <a16:creationId xmlns:a16="http://schemas.microsoft.com/office/drawing/2014/main" id="{C80FA7DB-F9FC-F641-D99D-5CCB82FCEC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6385" y="2533832"/>
                <a:ext cx="2469300" cy="5541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標準系統字體"/>
                  <a:buChar char="→"/>
                </a:pPr>
                <a:r>
                  <a:rPr lang="zh-TW" altLang="en-US" sz="1200" i="1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影響被擊倒機率</a:t>
                </a:r>
              </a:p>
            </p:txBody>
          </p:sp>
          <p:sp>
            <p:nvSpPr>
              <p:cNvPr id="619" name="Google Shape;773;p44">
                <a:extLst>
                  <a:ext uri="{FF2B5EF4-FFF2-40B4-BE49-F238E27FC236}">
                    <a16:creationId xmlns:a16="http://schemas.microsoft.com/office/drawing/2014/main" id="{3336A484-0386-C625-EB6E-CC0AF344F6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4353" y="1970726"/>
                <a:ext cx="2469300" cy="5541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zh-TW" altLang="en-US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抗 擊 打</a:t>
                </a:r>
                <a:r>
                  <a:rPr lang="en-US" altLang="zh-TW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</a:t>
                </a:r>
                <a:r>
                  <a:rPr lang="zh-TW" altLang="en-US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</a:t>
                </a:r>
                <a:r>
                  <a:rPr lang="en-US" altLang="zh-TW" sz="1600" b="1" i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70 – 90</a:t>
                </a:r>
                <a:endParaRPr lang="en" sz="2000" b="1" i="1" dirty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620" name="Google Shape;747;p43">
                <a:extLst>
                  <a:ext uri="{FF2B5EF4-FFF2-40B4-BE49-F238E27FC236}">
                    <a16:creationId xmlns:a16="http://schemas.microsoft.com/office/drawing/2014/main" id="{4FCF930F-96F3-7F4E-31A5-B3D82BF2F4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718" y="2247776"/>
                <a:ext cx="931962" cy="3831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9pPr>
              </a:lstStyle>
              <a:p>
                <a:pPr marL="0" indent="0" algn="dist">
                  <a:lnSpc>
                    <a:spcPct val="150000"/>
                  </a:lnSpc>
                </a:pPr>
                <a:r>
                  <a:rPr lang="en-US" altLang="zh-TW" b="1" i="1" dirty="0">
                    <a:solidFill>
                      <a:schemeClr val="tx2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chin</a:t>
                </a:r>
                <a:endParaRPr lang="en-US" altLang="zh-TW" sz="1000" b="1" i="1" dirty="0">
                  <a:solidFill>
                    <a:schemeClr val="tx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614" name="群組 613">
              <a:extLst>
                <a:ext uri="{FF2B5EF4-FFF2-40B4-BE49-F238E27FC236}">
                  <a16:creationId xmlns:a16="http://schemas.microsoft.com/office/drawing/2014/main" id="{7256FCE3-1709-62BA-3AB6-7938B75FBA05}"/>
                </a:ext>
              </a:extLst>
            </p:cNvPr>
            <p:cNvGrpSpPr/>
            <p:nvPr/>
          </p:nvGrpSpPr>
          <p:grpSpPr>
            <a:xfrm>
              <a:off x="824353" y="3736692"/>
              <a:ext cx="2491332" cy="1117207"/>
              <a:chOff x="824353" y="1970726"/>
              <a:chExt cx="2491332" cy="1117207"/>
            </a:xfrm>
          </p:grpSpPr>
          <p:sp>
            <p:nvSpPr>
              <p:cNvPr id="615" name="Google Shape;769;p44">
                <a:extLst>
                  <a:ext uri="{FF2B5EF4-FFF2-40B4-BE49-F238E27FC236}">
                    <a16:creationId xmlns:a16="http://schemas.microsoft.com/office/drawing/2014/main" id="{65611788-9E3A-0A03-EB42-B87E4D7214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6385" y="2533832"/>
                <a:ext cx="2469300" cy="5541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標準系統字體"/>
                  <a:buChar char="→"/>
                </a:pPr>
                <a:r>
                  <a:rPr lang="zh-TW" altLang="en-US" sz="1200" i="1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影響整體表現</a:t>
                </a:r>
              </a:p>
            </p:txBody>
          </p:sp>
          <p:sp>
            <p:nvSpPr>
              <p:cNvPr id="616" name="Google Shape;773;p44">
                <a:extLst>
                  <a:ext uri="{FF2B5EF4-FFF2-40B4-BE49-F238E27FC236}">
                    <a16:creationId xmlns:a16="http://schemas.microsoft.com/office/drawing/2014/main" id="{9D2A73EC-30EB-426E-C3C8-06D23C19D7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4353" y="1970726"/>
                <a:ext cx="2469300" cy="5541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zh-TW" altLang="en-US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經  驗</a:t>
                </a:r>
                <a:r>
                  <a:rPr lang="en-US" altLang="zh-TW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</a:t>
                </a:r>
                <a:r>
                  <a:rPr lang="zh-TW" altLang="en-US" sz="20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</a:t>
                </a:r>
                <a:r>
                  <a:rPr lang="en-US" altLang="zh-TW" sz="1600" b="1" i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50 - 100</a:t>
                </a:r>
                <a:endParaRPr lang="en" sz="2000" b="1" i="1" dirty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617" name="Google Shape;747;p43">
                <a:extLst>
                  <a:ext uri="{FF2B5EF4-FFF2-40B4-BE49-F238E27FC236}">
                    <a16:creationId xmlns:a16="http://schemas.microsoft.com/office/drawing/2014/main" id="{65457806-AE9F-9374-BE1A-B11C8E8AA9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717" y="2247776"/>
                <a:ext cx="1014527" cy="3831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9pPr>
              </a:lstStyle>
              <a:p>
                <a:pPr marL="0" indent="0" algn="dist">
                  <a:lnSpc>
                    <a:spcPct val="150000"/>
                  </a:lnSpc>
                </a:pPr>
                <a:r>
                  <a:rPr lang="en-US" altLang="zh-TW" b="1" i="1" dirty="0">
                    <a:solidFill>
                      <a:schemeClr val="tx2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experience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5922504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>
          <a:extLst>
            <a:ext uri="{FF2B5EF4-FFF2-40B4-BE49-F238E27FC236}">
              <a16:creationId xmlns:a16="http://schemas.microsoft.com/office/drawing/2014/main" id="{FE32863F-083F-DC63-04CB-37EFB2FC7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991AA85-E81C-38AD-BD7A-EE95071FB7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13</a:t>
            </a:fld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DC9D13B-93C5-0164-51A2-81D96A35408F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4" name="Google Shape;437;p31">
              <a:extLst>
                <a:ext uri="{FF2B5EF4-FFF2-40B4-BE49-F238E27FC236}">
                  <a16:creationId xmlns:a16="http://schemas.microsoft.com/office/drawing/2014/main" id="{D6F814A5-15C0-738A-AD7C-5B65F17F0794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0;p31">
              <a:hlinkClick r:id="rId3" action="ppaction://hlinksldjump"/>
              <a:extLst>
                <a:ext uri="{FF2B5EF4-FFF2-40B4-BE49-F238E27FC236}">
                  <a16:creationId xmlns:a16="http://schemas.microsoft.com/office/drawing/2014/main" id="{C6B86C3E-0B18-EDA5-AC65-C5E504658B8B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6" name="Google Shape;441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0E48AF20-1841-3D7A-D773-F8C2530CBA09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7" name="Google Shape;442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21AAF810-B406-16D1-0AB2-B6D0227B8BA7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8" name="Google Shape;443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220E7B15-2EB7-19F9-4858-80576D4B7E2C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" name="Google Shape;444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F4ADC39B-0615-3C1B-4C45-C90CDA946D75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10" name="Google Shape;445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2C7DA003-979E-A383-31D9-C985D0BB7C2A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11" name="Google Shape;446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A27B8AB8-CA2B-2E06-D73A-5233F3B992AB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12" name="Google Shape;447;p31">
              <a:extLst>
                <a:ext uri="{FF2B5EF4-FFF2-40B4-BE49-F238E27FC236}">
                  <a16:creationId xmlns:a16="http://schemas.microsoft.com/office/drawing/2014/main" id="{AF44867D-A277-9784-0530-9FE5E74C68B6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8;p31">
              <a:extLst>
                <a:ext uri="{FF2B5EF4-FFF2-40B4-BE49-F238E27FC236}">
                  <a16:creationId xmlns:a16="http://schemas.microsoft.com/office/drawing/2014/main" id="{CA9194F6-2A90-A28A-1212-1F3BD6C92D31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73F5A20-CAC5-D757-41C5-34B81490BA7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2180870" y="-153662"/>
            <a:ext cx="1212321" cy="616497"/>
          </a:xfrm>
          <a:prstGeom prst="rect">
            <a:avLst/>
          </a:prstGeom>
        </p:spPr>
      </p:pic>
      <p:sp>
        <p:nvSpPr>
          <p:cNvPr id="17" name="Google Shape;618;p38">
            <a:extLst>
              <a:ext uri="{FF2B5EF4-FFF2-40B4-BE49-F238E27FC236}">
                <a16:creationId xmlns:a16="http://schemas.microsoft.com/office/drawing/2014/main" id="{D0524585-7129-F994-C097-3262DBA11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30936"/>
            <a:ext cx="7704000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  <a:sym typeface="Arial"/>
              </a:rPr>
              <a:t>觀察參數說明</a:t>
            </a:r>
            <a:endParaRPr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rial"/>
              <a:sym typeface="Arial"/>
            </a:endParaRPr>
          </a:p>
        </p:txBody>
      </p:sp>
      <p:sp>
        <p:nvSpPr>
          <p:cNvPr id="18" name="Google Shape;747;p43">
            <a:extLst>
              <a:ext uri="{FF2B5EF4-FFF2-40B4-BE49-F238E27FC236}">
                <a16:creationId xmlns:a16="http://schemas.microsoft.com/office/drawing/2014/main" id="{3170B267-5022-3C41-39F5-3C9B75EE6F76}"/>
              </a:ext>
            </a:extLst>
          </p:cNvPr>
          <p:cNvSpPr txBox="1">
            <a:spLocks/>
          </p:cNvSpPr>
          <p:nvPr/>
        </p:nvSpPr>
        <p:spPr>
          <a:xfrm>
            <a:off x="3293653" y="823285"/>
            <a:ext cx="3345300" cy="38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i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用來</a:t>
            </a:r>
            <a:r>
              <a:rPr lang="zh-TW" altLang="en-US" sz="1200" i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分析可調參數對比賽結果的影響</a:t>
            </a:r>
            <a:endParaRPr lang="en-US" altLang="zh-TW" sz="1000" i="1" dirty="0">
              <a:solidFill>
                <a:schemeClr val="accent2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Google Shape;617;p38">
            <a:extLst>
              <a:ext uri="{FF2B5EF4-FFF2-40B4-BE49-F238E27FC236}">
                <a16:creationId xmlns:a16="http://schemas.microsoft.com/office/drawing/2014/main" id="{C41330B3-DB20-ADC0-8E1D-602FA36A39E1}"/>
              </a:ext>
            </a:extLst>
          </p:cNvPr>
          <p:cNvSpPr txBox="1">
            <a:spLocks/>
          </p:cNvSpPr>
          <p:nvPr/>
        </p:nvSpPr>
        <p:spPr>
          <a:xfrm>
            <a:off x="4373782" y="1297895"/>
            <a:ext cx="279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zh-TW" altLang="en-US" sz="2000" i="1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比賽結果統計</a:t>
            </a:r>
            <a:endParaRPr lang="en-US" sz="1800"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0" name="Google Shape;621;p38">
            <a:extLst>
              <a:ext uri="{FF2B5EF4-FFF2-40B4-BE49-F238E27FC236}">
                <a16:creationId xmlns:a16="http://schemas.microsoft.com/office/drawing/2014/main" id="{273A8AA1-86EB-FC66-E67C-300E5C0DF024}"/>
              </a:ext>
            </a:extLst>
          </p:cNvPr>
          <p:cNvSpPr txBox="1">
            <a:spLocks/>
          </p:cNvSpPr>
          <p:nvPr/>
        </p:nvSpPr>
        <p:spPr>
          <a:xfrm>
            <a:off x="1064423" y="1305210"/>
            <a:ext cx="27918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000" i="1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即時戰鬥數據</a:t>
            </a:r>
            <a:endParaRPr lang="zh-TW" altLang="en-US" sz="1800"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DA97264-07B9-4648-B426-B5DF80B6C4AA}"/>
              </a:ext>
            </a:extLst>
          </p:cNvPr>
          <p:cNvSpPr txBox="1"/>
          <p:nvPr/>
        </p:nvSpPr>
        <p:spPr>
          <a:xfrm>
            <a:off x="884238" y="2042185"/>
            <a:ext cx="2903359" cy="2646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TW" altLang="en-US" b="0" dirty="0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當前生命值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current_hp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TW" altLang="en-US" b="0" dirty="0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當前體力值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current_stamina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TW" altLang="en-US" b="0" dirty="0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命中次數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clean_hits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TW" altLang="en-US" b="0" dirty="0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總出拳數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total_punches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TW" altLang="en-US" b="0" dirty="0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體力消耗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stamina_used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TW" altLang="en-US" b="0" dirty="0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造成的傷害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damage_dealt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TW" altLang="en-US" b="0" dirty="0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擊倒次數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(knockdowns)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TW" altLang="en-US" b="0" dirty="0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回合得分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rPr>
              <a:t>(points)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6824079-3442-4008-86ED-E4AD866DCE4B}"/>
              </a:ext>
            </a:extLst>
          </p:cNvPr>
          <p:cNvSpPr txBox="1"/>
          <p:nvPr/>
        </p:nvSpPr>
        <p:spPr>
          <a:xfrm>
            <a:off x="4266940" y="2042185"/>
            <a:ext cx="4349875" cy="2646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  <a:defRPr>
                <a:solidFill>
                  <a:srgbClr val="D4D4D4"/>
                </a:solidFill>
                <a:effectLst/>
                <a:latin typeface="Yu Gothic Medium" panose="020B0500000000000000" pitchFamily="34" charset="-128"/>
                <a:ea typeface="Yu Gothic Medium" panose="020B0500000000000000" pitchFamily="34" charset="-128"/>
              </a:defRPr>
            </a:lvl1pPr>
          </a:lstStyle>
          <a:p>
            <a:r>
              <a:rPr lang="zh-TW" altLang="en-US" dirty="0"/>
              <a:t>勝負結果 </a:t>
            </a:r>
            <a:r>
              <a:rPr lang="en-US" altLang="zh-TW" dirty="0"/>
              <a:t>(winner)</a:t>
            </a:r>
          </a:p>
          <a:p>
            <a:r>
              <a:rPr lang="zh-TW" altLang="en-US" dirty="0"/>
              <a:t>勝利方式 </a:t>
            </a:r>
            <a:r>
              <a:rPr lang="en-US" altLang="zh-TW" dirty="0"/>
              <a:t>(</a:t>
            </a:r>
            <a:r>
              <a:rPr lang="en-US" altLang="zh-TW" dirty="0" err="1"/>
              <a:t>victory_condition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zh-TW" altLang="en-US" dirty="0"/>
              <a:t>      </a:t>
            </a:r>
            <a:r>
              <a:rPr lang="en-US" altLang="zh-TW" sz="1000" dirty="0"/>
              <a:t>KO / Split Decision (</a:t>
            </a:r>
            <a:r>
              <a:rPr lang="zh-TW" altLang="en-US" sz="1000" dirty="0"/>
              <a:t>分裂判決</a:t>
            </a:r>
            <a:r>
              <a:rPr lang="en-US" altLang="zh-TW" sz="1000" dirty="0"/>
              <a:t>)</a:t>
            </a:r>
            <a:r>
              <a:rPr lang="zh-TW" altLang="en-US" sz="1000" dirty="0"/>
              <a:t> </a:t>
            </a:r>
            <a:r>
              <a:rPr lang="en-US" altLang="zh-TW" sz="1000" dirty="0"/>
              <a:t>/</a:t>
            </a:r>
            <a:r>
              <a:rPr lang="zh-TW" altLang="en-US" sz="1000" dirty="0"/>
              <a:t> </a:t>
            </a:r>
            <a:r>
              <a:rPr lang="en-US" altLang="zh-TW" sz="1000" dirty="0"/>
              <a:t>Unanimous Decision (</a:t>
            </a:r>
            <a:r>
              <a:rPr lang="zh-TW" altLang="en-US" sz="1000" dirty="0"/>
              <a:t>一致判決</a:t>
            </a:r>
            <a:r>
              <a:rPr lang="en-US" altLang="zh-TW" sz="1000" dirty="0"/>
              <a:t>)</a:t>
            </a:r>
          </a:p>
          <a:p>
            <a:r>
              <a:rPr lang="zh-TW" altLang="en-US" dirty="0"/>
              <a:t>總回合數 </a:t>
            </a:r>
            <a:r>
              <a:rPr lang="en-US" altLang="zh-TW" dirty="0"/>
              <a:t>(</a:t>
            </a:r>
            <a:r>
              <a:rPr lang="en-US" altLang="zh-TW" dirty="0" err="1"/>
              <a:t>rounds_completed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命中率 </a:t>
            </a:r>
            <a:r>
              <a:rPr lang="en-US" altLang="zh-TW" dirty="0"/>
              <a:t>(</a:t>
            </a:r>
            <a:r>
              <a:rPr lang="en-US" altLang="zh-TW" dirty="0" err="1"/>
              <a:t>hit_rate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總得分 </a:t>
            </a:r>
            <a:r>
              <a:rPr lang="en-US" altLang="zh-TW" dirty="0"/>
              <a:t>(</a:t>
            </a:r>
            <a:r>
              <a:rPr lang="en-US" altLang="zh-TW" dirty="0" err="1"/>
              <a:t>total_points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總傷害 </a:t>
            </a:r>
            <a:r>
              <a:rPr lang="en-US" altLang="zh-TW" dirty="0"/>
              <a:t>(</a:t>
            </a:r>
            <a:r>
              <a:rPr lang="en-US" altLang="zh-TW" dirty="0" err="1"/>
              <a:t>total_damage_dealt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總體力消耗 </a:t>
            </a:r>
            <a:r>
              <a:rPr lang="en-US" altLang="zh-TW" dirty="0"/>
              <a:t>(</a:t>
            </a:r>
            <a:r>
              <a:rPr lang="en-US" altLang="zh-TW" dirty="0" err="1"/>
              <a:t>total_stamina_used</a:t>
            </a:r>
            <a:r>
              <a:rPr lang="en-US" altLang="zh-TW" dirty="0"/>
              <a:t>)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5813F3C-B1C5-41CD-8904-328A9769786D}"/>
              </a:ext>
            </a:extLst>
          </p:cNvPr>
          <p:cNvSpPr txBox="1"/>
          <p:nvPr/>
        </p:nvSpPr>
        <p:spPr>
          <a:xfrm>
            <a:off x="1064423" y="1728884"/>
            <a:ext cx="29033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10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遊戲過程中每回合都會顯示紀錄的數據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E745454-2241-4AA0-A832-42339EA5A75E}"/>
              </a:ext>
            </a:extLst>
          </p:cNvPr>
          <p:cNvSpPr txBox="1"/>
          <p:nvPr/>
        </p:nvSpPr>
        <p:spPr>
          <a:xfrm>
            <a:off x="4373782" y="1728884"/>
            <a:ext cx="2506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10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遊戲結束後才會統計的數據</a:t>
            </a:r>
          </a:p>
        </p:txBody>
      </p:sp>
    </p:spTree>
    <p:extLst>
      <p:ext uri="{BB962C8B-B14F-4D97-AF65-F5344CB8AC3E}">
        <p14:creationId xmlns:p14="http://schemas.microsoft.com/office/powerpoint/2010/main" val="4203904326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243ADF-77A2-40CC-A13D-8F6AE7E832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14</a:t>
            </a:fld>
            <a:endParaRPr lang="zh-TW" altLang="en-US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78507813-F251-4416-A08A-F0C89CCDDE22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33" name="Google Shape;437;p31">
              <a:extLst>
                <a:ext uri="{FF2B5EF4-FFF2-40B4-BE49-F238E27FC236}">
                  <a16:creationId xmlns:a16="http://schemas.microsoft.com/office/drawing/2014/main" id="{FF47040C-9E09-41EA-A9AB-B3CAE5A921F2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40;p31">
              <a:hlinkClick r:id="rId3" action="ppaction://hlinksldjump"/>
              <a:extLst>
                <a:ext uri="{FF2B5EF4-FFF2-40B4-BE49-F238E27FC236}">
                  <a16:creationId xmlns:a16="http://schemas.microsoft.com/office/drawing/2014/main" id="{2A8FC264-278E-4DAD-A8A8-8B0521D4C487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35" name="Google Shape;441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651D2F1E-997B-47AB-8A13-BC05FF637421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36" name="Google Shape;442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5AE58913-53FC-4DFD-9C18-2A9784F88946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37" name="Google Shape;443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22EA81E1-693A-4251-8273-1DA2B89C6D0E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38" name="Google Shape;444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C3776DFE-8083-4139-BB2A-218B03BC29B6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39" name="Google Shape;445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3A8578DA-D985-419E-94F4-0CF4B859C614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40" name="Google Shape;446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A64B279C-7BC8-4376-B856-0145D74CF4A7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41" name="Google Shape;447;p31">
              <a:extLst>
                <a:ext uri="{FF2B5EF4-FFF2-40B4-BE49-F238E27FC236}">
                  <a16:creationId xmlns:a16="http://schemas.microsoft.com/office/drawing/2014/main" id="{DFE5301F-A88C-4FE5-8096-3D82DE9BBD81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48;p31">
              <a:extLst>
                <a:ext uri="{FF2B5EF4-FFF2-40B4-BE49-F238E27FC236}">
                  <a16:creationId xmlns:a16="http://schemas.microsoft.com/office/drawing/2014/main" id="{92DA666F-49BA-4DC8-BAB1-1B1774B4461E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853A6071-3B83-4B25-BA87-CA415BDA7AE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3175737" y="-153662"/>
            <a:ext cx="1212321" cy="616497"/>
          </a:xfrm>
          <a:prstGeom prst="rect">
            <a:avLst/>
          </a:prstGeom>
        </p:spPr>
      </p:pic>
      <p:sp>
        <p:nvSpPr>
          <p:cNvPr id="52" name="Google Shape;618;p38">
            <a:extLst>
              <a:ext uri="{FF2B5EF4-FFF2-40B4-BE49-F238E27FC236}">
                <a16:creationId xmlns:a16="http://schemas.microsoft.com/office/drawing/2014/main" id="{4975562D-564D-4ACF-9ADA-3F59403BBE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30936"/>
            <a:ext cx="7704000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  <a:sym typeface="Arial"/>
              </a:rPr>
              <a:t>參數視覺化分析</a:t>
            </a:r>
            <a:endParaRPr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rial"/>
              <a:sym typeface="Arial"/>
            </a:endParaRPr>
          </a:p>
        </p:txBody>
      </p:sp>
      <p:sp>
        <p:nvSpPr>
          <p:cNvPr id="16" name="Google Shape;747;p43">
            <a:extLst>
              <a:ext uri="{FF2B5EF4-FFF2-40B4-BE49-F238E27FC236}">
                <a16:creationId xmlns:a16="http://schemas.microsoft.com/office/drawing/2014/main" id="{9F08A597-3D70-4349-AA0C-4065D83C9E42}"/>
              </a:ext>
            </a:extLst>
          </p:cNvPr>
          <p:cNvSpPr txBox="1">
            <a:spLocks/>
          </p:cNvSpPr>
          <p:nvPr/>
        </p:nvSpPr>
        <p:spPr>
          <a:xfrm>
            <a:off x="3647524" y="942683"/>
            <a:ext cx="3827536" cy="38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2000" b="1" i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物理屬性差異 </a:t>
            </a:r>
            <a:r>
              <a:rPr lang="zh-TW" altLang="en-US" i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當</a:t>
            </a:r>
            <a:r>
              <a:rPr lang="en-US" altLang="zh-TW" i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A</a:t>
            </a:r>
            <a:r>
              <a:rPr lang="zh-TW" altLang="en-US" i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選手獲勝或落敗時的分佈</a:t>
            </a:r>
            <a:endParaRPr lang="en-US" altLang="zh-TW" i="1" dirty="0">
              <a:solidFill>
                <a:schemeClr val="accent2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Google Shape;620;p38">
            <a:extLst>
              <a:ext uri="{FF2B5EF4-FFF2-40B4-BE49-F238E27FC236}">
                <a16:creationId xmlns:a16="http://schemas.microsoft.com/office/drawing/2014/main" id="{4545E346-37FF-445C-905D-823F99B9D5E4}"/>
              </a:ext>
            </a:extLst>
          </p:cNvPr>
          <p:cNvSpPr txBox="1">
            <a:spLocks/>
          </p:cNvSpPr>
          <p:nvPr/>
        </p:nvSpPr>
        <p:spPr>
          <a:xfrm>
            <a:off x="720000" y="1216061"/>
            <a:ext cx="7704000" cy="211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所有物理屬性差異皆呈現 </a:t>
            </a:r>
            <a:r>
              <a:rPr lang="zh-TW" altLang="en-US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常態分佈</a:t>
            </a:r>
            <a:endParaRPr lang="en-US" altLang="zh-TW" sz="1600" b="1" i="1" dirty="0">
              <a:solidFill>
                <a:schemeClr val="tx2">
                  <a:lumMod val="60000"/>
                  <a:lumOff val="4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可以觀察出這些物理屬性差異的分配在比賽中是 </a:t>
            </a:r>
            <a:r>
              <a:rPr lang="zh-TW" altLang="en-US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平衡 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的，符合現實中的比賽通常會匹配體格相近的選手</a:t>
            </a:r>
            <a:endParaRPr lang="en-US" altLang="zh-TW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三種物理屬性分佈在</a:t>
            </a: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A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選手獲勝或落敗時相似，表示三種物理屬性差異</a:t>
            </a:r>
            <a:r>
              <a:rPr lang="zh-TW" altLang="en-US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可能不是決定勝負的關鍵</a:t>
            </a:r>
            <a:endParaRPr lang="en-US" altLang="zh-TW" sz="1600" b="1" i="1" dirty="0">
              <a:solidFill>
                <a:schemeClr val="tx2">
                  <a:lumMod val="60000"/>
                  <a:lumOff val="4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067532-84E6-471D-AE2A-A9EB41188F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1072" y="2926401"/>
            <a:ext cx="5518568" cy="1839523"/>
          </a:xfrm>
          <a:prstGeom prst="rect">
            <a:avLst/>
          </a:prstGeom>
        </p:spPr>
      </p:pic>
      <p:sp>
        <p:nvSpPr>
          <p:cNvPr id="30" name="Google Shape;620;p38">
            <a:extLst>
              <a:ext uri="{FF2B5EF4-FFF2-40B4-BE49-F238E27FC236}">
                <a16:creationId xmlns:a16="http://schemas.microsoft.com/office/drawing/2014/main" id="{4B3255B2-248A-46B4-9532-713520314594}"/>
              </a:ext>
            </a:extLst>
          </p:cNvPr>
          <p:cNvSpPr txBox="1">
            <a:spLocks/>
          </p:cNvSpPr>
          <p:nvPr/>
        </p:nvSpPr>
        <p:spPr>
          <a:xfrm>
            <a:off x="8357410" y="3278938"/>
            <a:ext cx="86495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800" b="1" dirty="0">
                <a:solidFill>
                  <a:srgbClr val="F1A765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→ A</a:t>
            </a:r>
            <a:r>
              <a:rPr lang="zh-TW" altLang="en-US" sz="800" b="1" dirty="0">
                <a:solidFill>
                  <a:srgbClr val="F1A765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選手獲勝</a:t>
            </a:r>
          </a:p>
        </p:txBody>
      </p:sp>
      <p:sp>
        <p:nvSpPr>
          <p:cNvPr id="31" name="Google Shape;620;p38">
            <a:extLst>
              <a:ext uri="{FF2B5EF4-FFF2-40B4-BE49-F238E27FC236}">
                <a16:creationId xmlns:a16="http://schemas.microsoft.com/office/drawing/2014/main" id="{39B4B29A-9A57-469B-93BA-D429D8DCAEA0}"/>
              </a:ext>
            </a:extLst>
          </p:cNvPr>
          <p:cNvSpPr txBox="1">
            <a:spLocks/>
          </p:cNvSpPr>
          <p:nvPr/>
        </p:nvSpPr>
        <p:spPr>
          <a:xfrm>
            <a:off x="8357410" y="3160919"/>
            <a:ext cx="86495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TW" sz="800" b="1" dirty="0">
                <a:solidFill>
                  <a:srgbClr val="78ADD2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→ A</a:t>
            </a:r>
            <a:r>
              <a:rPr lang="zh-TW" altLang="en-US" sz="800" b="1" dirty="0">
                <a:solidFill>
                  <a:srgbClr val="78ADD2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選手落敗</a:t>
            </a:r>
          </a:p>
        </p:txBody>
      </p:sp>
      <p:sp>
        <p:nvSpPr>
          <p:cNvPr id="44" name="Google Shape;620;p38">
            <a:extLst>
              <a:ext uri="{FF2B5EF4-FFF2-40B4-BE49-F238E27FC236}">
                <a16:creationId xmlns:a16="http://schemas.microsoft.com/office/drawing/2014/main" id="{EB22F5B5-E5E7-4D49-B2F8-3682E2BA1CB9}"/>
              </a:ext>
            </a:extLst>
          </p:cNvPr>
          <p:cNvSpPr txBox="1">
            <a:spLocks/>
          </p:cNvSpPr>
          <p:nvPr/>
        </p:nvSpPr>
        <p:spPr>
          <a:xfrm>
            <a:off x="3761290" y="697841"/>
            <a:ext cx="1621419" cy="21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zh-TW" altLang="en-US" sz="800" b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所有差異皆為 </a:t>
            </a:r>
            <a:r>
              <a:rPr lang="en-US" altLang="zh-TW" sz="800" b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“A</a:t>
            </a:r>
            <a:r>
              <a:rPr lang="zh-TW" altLang="en-US" sz="800" b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選手</a:t>
            </a:r>
            <a:r>
              <a:rPr lang="en-US" altLang="zh-TW" sz="800" b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-B</a:t>
            </a:r>
            <a:r>
              <a:rPr lang="zh-TW" altLang="en-US" sz="800" b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選手</a:t>
            </a:r>
            <a:r>
              <a:rPr lang="en-US" altLang="zh-TW" sz="800" b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”</a:t>
            </a:r>
            <a:endParaRPr lang="zh-TW" altLang="en-US" sz="800" b="1"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498303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620;p38">
                <a:extLst>
                  <a:ext uri="{FF2B5EF4-FFF2-40B4-BE49-F238E27FC236}">
                    <a16:creationId xmlns:a16="http://schemas.microsoft.com/office/drawing/2014/main" id="{5EC3FAD0-558D-4CA8-AE18-9623C21B9D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000" y="1216061"/>
                <a:ext cx="7704000" cy="21167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所有戰鬥屬性差異皆呈現 </a:t>
                </a:r>
                <a:r>
                  <a:rPr lang="zh-TW" altLang="en-US" sz="1600" b="1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常態分佈</a:t>
                </a:r>
                <a:endParaRPr lang="en-US" altLang="zh-TW" sz="16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各種戰鬥屬性在極端值</a:t>
                </a:r>
                <a:r>
                  <a:rPr lang="en-US" altLang="zh-TW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Yu Gothic UI" panose="020B0500000000000000" pitchFamily="34" charset="-128"/>
                      </a:rPr>
                      <m:t>±2</m:t>
                    </m:r>
                  </m:oMath>
                </a14:m>
                <a:r>
                  <a:rPr lang="en-US" altLang="zh-TW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)</a:t>
                </a:r>
                <a:r>
                  <a:rPr lang="zh-TW" altLang="en-US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的案例皆偏少，表示拳擊比賽中會 </a:t>
                </a:r>
                <a:r>
                  <a:rPr lang="zh-TW" altLang="en-US" sz="1600" b="1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避免匹配能力差距過大 </a:t>
                </a:r>
                <a:r>
                  <a:rPr lang="zh-TW" altLang="en-US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的選手</a:t>
                </a:r>
                <a:endParaRPr lang="en-US" altLang="zh-TW" dirty="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可以從</a:t>
                </a:r>
                <a:r>
                  <a:rPr lang="en-US" altLang="zh-TW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A</a:t>
                </a:r>
                <a:r>
                  <a:rPr lang="zh-TW" altLang="en-US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選手獲勝的案例觀察出，</a:t>
                </a:r>
                <a:r>
                  <a:rPr lang="zh-TW" altLang="en-US" sz="1600" b="1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力量差異 </a:t>
                </a:r>
                <a:r>
                  <a:rPr lang="en-US" altLang="zh-TW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(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power_diff</a:t>
                </a:r>
                <a:r>
                  <a:rPr lang="en-US" altLang="zh-TW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) </a:t>
                </a:r>
                <a:r>
                  <a:rPr lang="zh-TW" altLang="en-US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和 </a:t>
                </a:r>
                <a:r>
                  <a:rPr lang="zh-TW" altLang="en-US" sz="1600" b="1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速度差異 </a:t>
                </a:r>
                <a:r>
                  <a:rPr lang="en-US" altLang="zh-TW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(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speed_diff</a:t>
                </a:r>
                <a:r>
                  <a:rPr lang="en-US" altLang="zh-TW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)</a:t>
                </a:r>
                <a:r>
                  <a:rPr lang="zh-TW" altLang="en-US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對勝率的影響高於其他戰鬥屬性差異</a:t>
                </a:r>
                <a:endParaRPr lang="en-US" altLang="zh-TW" dirty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dirty="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zh-TW" altLang="en-US" dirty="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9" name="Google Shape;620;p38">
                <a:extLst>
                  <a:ext uri="{FF2B5EF4-FFF2-40B4-BE49-F238E27FC236}">
                    <a16:creationId xmlns:a16="http://schemas.microsoft.com/office/drawing/2014/main" id="{5EC3FAD0-558D-4CA8-AE18-9623C21B9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1216061"/>
                <a:ext cx="7704000" cy="2116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Google Shape;747;p43">
            <a:extLst>
              <a:ext uri="{FF2B5EF4-FFF2-40B4-BE49-F238E27FC236}">
                <a16:creationId xmlns:a16="http://schemas.microsoft.com/office/drawing/2014/main" id="{2859C1DE-F598-4F02-8955-30F122012EF5}"/>
              </a:ext>
            </a:extLst>
          </p:cNvPr>
          <p:cNvSpPr txBox="1">
            <a:spLocks/>
          </p:cNvSpPr>
          <p:nvPr/>
        </p:nvSpPr>
        <p:spPr>
          <a:xfrm>
            <a:off x="3647524" y="942683"/>
            <a:ext cx="4023275" cy="38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lnSpc>
                <a:spcPct val="150000"/>
              </a:lnSpc>
            </a:pPr>
            <a:endParaRPr lang="en-US" altLang="zh-TW" sz="2000" b="1" i="1" dirty="0">
              <a:solidFill>
                <a:schemeClr val="bg2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>
              <a:lnSpc>
                <a:spcPct val="150000"/>
              </a:lnSpc>
            </a:pPr>
            <a:r>
              <a:rPr lang="zh-TW" altLang="en-US" sz="2000" b="1" i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戰鬥屬性差異 </a:t>
            </a:r>
            <a:r>
              <a:rPr lang="zh-TW" altLang="en-US" i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當</a:t>
            </a:r>
            <a:r>
              <a:rPr lang="en-US" altLang="zh-TW" i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A</a:t>
            </a:r>
            <a:r>
              <a:rPr lang="zh-TW" altLang="en-US" i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選手獲勝或落敗時的分佈</a:t>
            </a:r>
            <a:endParaRPr lang="en-US" altLang="zh-TW" i="1" dirty="0">
              <a:solidFill>
                <a:schemeClr val="accent2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243ADF-77A2-40CC-A13D-8F6AE7E832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15</a:t>
            </a:fld>
            <a:endParaRPr lang="zh-TW" altLang="en-US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78507813-F251-4416-A08A-F0C89CCDDE22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33" name="Google Shape;437;p31">
              <a:extLst>
                <a:ext uri="{FF2B5EF4-FFF2-40B4-BE49-F238E27FC236}">
                  <a16:creationId xmlns:a16="http://schemas.microsoft.com/office/drawing/2014/main" id="{FF47040C-9E09-41EA-A9AB-B3CAE5A921F2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40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2A8FC264-278E-4DAD-A8A8-8B0521D4C487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35" name="Google Shape;441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651D2F1E-997B-47AB-8A13-BC05FF637421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36" name="Google Shape;442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5AE58913-53FC-4DFD-9C18-2A9784F88946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37" name="Google Shape;443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22EA81E1-693A-4251-8273-1DA2B89C6D0E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38" name="Google Shape;444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C3776DFE-8083-4139-BB2A-218B03BC29B6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39" name="Google Shape;445;p31">
              <a:hlinkClick r:id="rId8" action="ppaction://hlinksldjump"/>
              <a:extLst>
                <a:ext uri="{FF2B5EF4-FFF2-40B4-BE49-F238E27FC236}">
                  <a16:creationId xmlns:a16="http://schemas.microsoft.com/office/drawing/2014/main" id="{3A8578DA-D985-419E-94F4-0CF4B859C614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40" name="Google Shape;446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A64B279C-7BC8-4376-B856-0145D74CF4A7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41" name="Google Shape;447;p31">
              <a:extLst>
                <a:ext uri="{FF2B5EF4-FFF2-40B4-BE49-F238E27FC236}">
                  <a16:creationId xmlns:a16="http://schemas.microsoft.com/office/drawing/2014/main" id="{DFE5301F-A88C-4FE5-8096-3D82DE9BBD81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48;p31">
              <a:extLst>
                <a:ext uri="{FF2B5EF4-FFF2-40B4-BE49-F238E27FC236}">
                  <a16:creationId xmlns:a16="http://schemas.microsoft.com/office/drawing/2014/main" id="{92DA666F-49BA-4DC8-BAB1-1B1774B4461E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853A6071-3B83-4B25-BA87-CA415BDA7AE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3175737" y="-153662"/>
            <a:ext cx="1212321" cy="616497"/>
          </a:xfrm>
          <a:prstGeom prst="rect">
            <a:avLst/>
          </a:prstGeom>
        </p:spPr>
      </p:pic>
      <p:sp>
        <p:nvSpPr>
          <p:cNvPr id="52" name="Google Shape;618;p38">
            <a:extLst>
              <a:ext uri="{FF2B5EF4-FFF2-40B4-BE49-F238E27FC236}">
                <a16:creationId xmlns:a16="http://schemas.microsoft.com/office/drawing/2014/main" id="{4975562D-564D-4ACF-9ADA-3F59403BBE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30936"/>
            <a:ext cx="7704000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  <a:sym typeface="Arial"/>
              </a:rPr>
              <a:t>參數視覺化分析</a:t>
            </a:r>
            <a:endParaRPr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rial"/>
              <a:sym typeface="Arial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71A9E91-60FD-4C01-821C-B1DB044F5898}"/>
              </a:ext>
            </a:extLst>
          </p:cNvPr>
          <p:cNvGrpSpPr/>
          <p:nvPr/>
        </p:nvGrpSpPr>
        <p:grpSpPr>
          <a:xfrm>
            <a:off x="150047" y="2919484"/>
            <a:ext cx="8843907" cy="1847779"/>
            <a:chOff x="177229" y="3064404"/>
            <a:chExt cx="8259502" cy="172567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443E7E5-15D5-4285-8C84-4CEDD2EF4E73}"/>
                </a:ext>
              </a:extLst>
            </p:cNvPr>
            <p:cNvSpPr/>
            <p:nvPr/>
          </p:nvSpPr>
          <p:spPr>
            <a:xfrm>
              <a:off x="177229" y="3064404"/>
              <a:ext cx="8259501" cy="17256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62F89855-25AA-441F-BA62-7C15B84FC0A3}"/>
                </a:ext>
              </a:extLst>
            </p:cNvPr>
            <p:cNvGrpSpPr/>
            <p:nvPr/>
          </p:nvGrpSpPr>
          <p:grpSpPr>
            <a:xfrm>
              <a:off x="177230" y="3203525"/>
              <a:ext cx="8259501" cy="1586557"/>
              <a:chOff x="177230" y="3203525"/>
              <a:chExt cx="8259501" cy="1586557"/>
            </a:xfrm>
          </p:grpSpPr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B3973F44-6C68-4333-A710-675BD5230F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51966" r="32533"/>
              <a:stretch/>
            </p:blipFill>
            <p:spPr>
              <a:xfrm>
                <a:off x="5094097" y="3203525"/>
                <a:ext cx="3342634" cy="1586557"/>
              </a:xfrm>
              <a:prstGeom prst="rect">
                <a:avLst/>
              </a:prstGeom>
            </p:spPr>
          </p:pic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AE4F1DDD-A7B5-4A6D-A3F9-B52E508E3C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4492" b="47473"/>
              <a:stretch/>
            </p:blipFill>
            <p:spPr>
              <a:xfrm>
                <a:off x="177230" y="3203525"/>
                <a:ext cx="4954436" cy="1586556"/>
              </a:xfrm>
              <a:prstGeom prst="rect">
                <a:avLst/>
              </a:prstGeom>
            </p:spPr>
          </p:pic>
        </p:grpSp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33D73510-6F9E-4D0A-A1E4-087F7A844D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95602"/>
            <a:stretch/>
          </p:blipFill>
          <p:spPr>
            <a:xfrm>
              <a:off x="1985938" y="3064405"/>
              <a:ext cx="4744455" cy="139119"/>
            </a:xfrm>
            <a:prstGeom prst="rect">
              <a:avLst/>
            </a:prstGeom>
          </p:spPr>
        </p:pic>
      </p:grpSp>
      <p:sp>
        <p:nvSpPr>
          <p:cNvPr id="28" name="Google Shape;620;p38">
            <a:extLst>
              <a:ext uri="{FF2B5EF4-FFF2-40B4-BE49-F238E27FC236}">
                <a16:creationId xmlns:a16="http://schemas.microsoft.com/office/drawing/2014/main" id="{5A0FA3CA-757D-4B99-9F65-78B28FAC2DD9}"/>
              </a:ext>
            </a:extLst>
          </p:cNvPr>
          <p:cNvSpPr txBox="1">
            <a:spLocks/>
          </p:cNvSpPr>
          <p:nvPr/>
        </p:nvSpPr>
        <p:spPr>
          <a:xfrm>
            <a:off x="3761290" y="697841"/>
            <a:ext cx="1621419" cy="21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zh-TW" altLang="en-US" sz="800" b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所有差異皆為 </a:t>
            </a:r>
            <a:r>
              <a:rPr lang="en-US" altLang="zh-TW" sz="800" b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“A</a:t>
            </a:r>
            <a:r>
              <a:rPr lang="zh-TW" altLang="en-US" sz="800" b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選手</a:t>
            </a:r>
            <a:r>
              <a:rPr lang="en-US" altLang="zh-TW" sz="800" b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-B</a:t>
            </a:r>
            <a:r>
              <a:rPr lang="zh-TW" altLang="en-US" sz="800" b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選手</a:t>
            </a:r>
            <a:r>
              <a:rPr lang="en-US" altLang="zh-TW" sz="800" b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”</a:t>
            </a:r>
            <a:endParaRPr lang="zh-TW" altLang="en-US" sz="800" b="1"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4732527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83BCF449-5D93-4FCA-B995-37E0E71E8DD9}"/>
              </a:ext>
            </a:extLst>
          </p:cNvPr>
          <p:cNvGrpSpPr/>
          <p:nvPr/>
        </p:nvGrpSpPr>
        <p:grpSpPr>
          <a:xfrm>
            <a:off x="150046" y="2915620"/>
            <a:ext cx="8843906" cy="1847778"/>
            <a:chOff x="150046" y="2915620"/>
            <a:chExt cx="8843906" cy="1847778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1D6B83A-D17A-4C76-817F-BC8B07215433}"/>
                </a:ext>
              </a:extLst>
            </p:cNvPr>
            <p:cNvSpPr/>
            <p:nvPr/>
          </p:nvSpPr>
          <p:spPr>
            <a:xfrm>
              <a:off x="150046" y="2915620"/>
              <a:ext cx="8843906" cy="18477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DE5B28D9-AC40-4E07-B1B8-7952EABAB734}"/>
                </a:ext>
              </a:extLst>
            </p:cNvPr>
            <p:cNvGrpSpPr/>
            <p:nvPr/>
          </p:nvGrpSpPr>
          <p:grpSpPr>
            <a:xfrm>
              <a:off x="150046" y="2923847"/>
              <a:ext cx="8843905" cy="1839551"/>
              <a:chOff x="150047" y="1149090"/>
              <a:chExt cx="8843905" cy="1839551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A83F0C2F-7B30-45B9-AA5F-DFF9F3A129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1966" r="32533"/>
              <a:stretch/>
            </p:blipFill>
            <p:spPr>
              <a:xfrm>
                <a:off x="5414808" y="1289826"/>
                <a:ext cx="3579144" cy="1698815"/>
              </a:xfrm>
              <a:prstGeom prst="rect">
                <a:avLst/>
              </a:prstGeom>
            </p:spPr>
          </p:pic>
          <p:pic>
            <p:nvPicPr>
              <p:cNvPr id="29" name="圖片 28">
                <a:extLst>
                  <a:ext uri="{FF2B5EF4-FFF2-40B4-BE49-F238E27FC236}">
                    <a16:creationId xmlns:a16="http://schemas.microsoft.com/office/drawing/2014/main" id="{ACC7A70F-1999-4E74-8307-EF2AC4F99C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96040"/>
              <a:stretch/>
            </p:blipFill>
            <p:spPr>
              <a:xfrm>
                <a:off x="1982926" y="1149090"/>
                <a:ext cx="5304990" cy="140054"/>
              </a:xfrm>
              <a:prstGeom prst="rect">
                <a:avLst/>
              </a:prstGeom>
            </p:spPr>
          </p:pic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ED6FD795-2D1F-425F-9227-1D5812D652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212" b="47753"/>
              <a:stretch/>
            </p:blipFill>
            <p:spPr>
              <a:xfrm>
                <a:off x="150047" y="1289826"/>
                <a:ext cx="5304990" cy="1698815"/>
              </a:xfrm>
              <a:prstGeom prst="rect">
                <a:avLst/>
              </a:prstGeom>
            </p:spPr>
          </p:pic>
        </p:grpSp>
      </p:grpSp>
      <p:sp>
        <p:nvSpPr>
          <p:cNvPr id="26" name="Google Shape;747;p43">
            <a:extLst>
              <a:ext uri="{FF2B5EF4-FFF2-40B4-BE49-F238E27FC236}">
                <a16:creationId xmlns:a16="http://schemas.microsoft.com/office/drawing/2014/main" id="{2859C1DE-F598-4F02-8955-30F122012EF5}"/>
              </a:ext>
            </a:extLst>
          </p:cNvPr>
          <p:cNvSpPr txBox="1">
            <a:spLocks/>
          </p:cNvSpPr>
          <p:nvPr/>
        </p:nvSpPr>
        <p:spPr>
          <a:xfrm>
            <a:off x="3647524" y="942683"/>
            <a:ext cx="4041055" cy="38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lnSpc>
                <a:spcPct val="150000"/>
              </a:lnSpc>
            </a:pPr>
            <a:endParaRPr lang="en-US" altLang="zh-TW" sz="2000" b="1" i="1" dirty="0">
              <a:solidFill>
                <a:schemeClr val="bg2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>
              <a:lnSpc>
                <a:spcPct val="150000"/>
              </a:lnSpc>
            </a:pPr>
            <a:r>
              <a:rPr lang="zh-TW" altLang="en-US" sz="2000" b="1" i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戰鬥屬性比值 </a:t>
            </a:r>
            <a:r>
              <a:rPr lang="zh-TW" altLang="en-US" i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當</a:t>
            </a:r>
            <a:r>
              <a:rPr lang="en-US" altLang="zh-TW" i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A</a:t>
            </a:r>
            <a:r>
              <a:rPr lang="zh-TW" altLang="en-US" i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選手獲勝或落敗時的分佈</a:t>
            </a:r>
            <a:endParaRPr lang="en-US" altLang="zh-TW" i="1" dirty="0">
              <a:solidFill>
                <a:schemeClr val="accent2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7" name="Google Shape;620;p38">
            <a:extLst>
              <a:ext uri="{FF2B5EF4-FFF2-40B4-BE49-F238E27FC236}">
                <a16:creationId xmlns:a16="http://schemas.microsoft.com/office/drawing/2014/main" id="{E97762EC-00A6-4261-8B04-6A4DB7AD87EB}"/>
              </a:ext>
            </a:extLst>
          </p:cNvPr>
          <p:cNvSpPr txBox="1">
            <a:spLocks/>
          </p:cNvSpPr>
          <p:nvPr/>
        </p:nvSpPr>
        <p:spPr>
          <a:xfrm>
            <a:off x="720000" y="1216061"/>
            <a:ext cx="7704000" cy="211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所有戰鬥屬性比值皆幾乎呈現 </a:t>
            </a:r>
            <a:r>
              <a:rPr lang="zh-TW" altLang="en-US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常態分佈</a:t>
            </a:r>
            <a:endParaRPr lang="en-US" altLang="zh-TW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峰值皆出現在各戰鬥屬性比值為</a:t>
            </a: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0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的時候，表示選手間的 </a:t>
            </a:r>
            <a:r>
              <a:rPr lang="zh-TW" altLang="en-US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實力相當</a:t>
            </a:r>
            <a:endParaRPr lang="en-US" altLang="zh-TW" sz="1600" b="1" i="1" dirty="0">
              <a:solidFill>
                <a:schemeClr val="tx2">
                  <a:lumMod val="60000"/>
                  <a:lumOff val="4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相較於戰鬥屬性差異分佈圖，戰鬥屬性比值分佈圖的型態更加 </a:t>
            </a:r>
            <a:r>
              <a:rPr lang="zh-TW" altLang="en-US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集中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，也表示了選手實力差異不大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243ADF-77A2-40CC-A13D-8F6AE7E832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16</a:t>
            </a:fld>
            <a:endParaRPr lang="zh-TW" altLang="en-US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78507813-F251-4416-A08A-F0C89CCDDE22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33" name="Google Shape;437;p31">
              <a:extLst>
                <a:ext uri="{FF2B5EF4-FFF2-40B4-BE49-F238E27FC236}">
                  <a16:creationId xmlns:a16="http://schemas.microsoft.com/office/drawing/2014/main" id="{FF47040C-9E09-41EA-A9AB-B3CAE5A921F2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40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2A8FC264-278E-4DAD-A8A8-8B0521D4C487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35" name="Google Shape;441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651D2F1E-997B-47AB-8A13-BC05FF637421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36" name="Google Shape;442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5AE58913-53FC-4DFD-9C18-2A9784F88946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37" name="Google Shape;443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22EA81E1-693A-4251-8273-1DA2B89C6D0E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38" name="Google Shape;444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C3776DFE-8083-4139-BB2A-218B03BC29B6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39" name="Google Shape;445;p31">
              <a:hlinkClick r:id="rId8" action="ppaction://hlinksldjump"/>
              <a:extLst>
                <a:ext uri="{FF2B5EF4-FFF2-40B4-BE49-F238E27FC236}">
                  <a16:creationId xmlns:a16="http://schemas.microsoft.com/office/drawing/2014/main" id="{3A8578DA-D985-419E-94F4-0CF4B859C614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40" name="Google Shape;446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A64B279C-7BC8-4376-B856-0145D74CF4A7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41" name="Google Shape;447;p31">
              <a:extLst>
                <a:ext uri="{FF2B5EF4-FFF2-40B4-BE49-F238E27FC236}">
                  <a16:creationId xmlns:a16="http://schemas.microsoft.com/office/drawing/2014/main" id="{DFE5301F-A88C-4FE5-8096-3D82DE9BBD81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48;p31">
              <a:extLst>
                <a:ext uri="{FF2B5EF4-FFF2-40B4-BE49-F238E27FC236}">
                  <a16:creationId xmlns:a16="http://schemas.microsoft.com/office/drawing/2014/main" id="{92DA666F-49BA-4DC8-BAB1-1B1774B4461E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853A6071-3B83-4B25-BA87-CA415BDA7AE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3175737" y="-153662"/>
            <a:ext cx="1212321" cy="616497"/>
          </a:xfrm>
          <a:prstGeom prst="rect">
            <a:avLst/>
          </a:prstGeom>
        </p:spPr>
      </p:pic>
      <p:sp>
        <p:nvSpPr>
          <p:cNvPr id="52" name="Google Shape;618;p38">
            <a:extLst>
              <a:ext uri="{FF2B5EF4-FFF2-40B4-BE49-F238E27FC236}">
                <a16:creationId xmlns:a16="http://schemas.microsoft.com/office/drawing/2014/main" id="{4975562D-564D-4ACF-9ADA-3F59403BBE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30936"/>
            <a:ext cx="7704000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  <a:sym typeface="Arial"/>
              </a:rPr>
              <a:t>參數視覺化分析</a:t>
            </a:r>
            <a:endParaRPr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Google Shape;620;p38">
                <a:extLst>
                  <a:ext uri="{FF2B5EF4-FFF2-40B4-BE49-F238E27FC236}">
                    <a16:creationId xmlns:a16="http://schemas.microsoft.com/office/drawing/2014/main" id="{6E1BE4EB-814A-4987-8331-7CD9565E1F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61290" y="697841"/>
                <a:ext cx="1621419" cy="2141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1"/>
                  </a:buClr>
                  <a:buSzPts val="1200"/>
                  <a:buFont typeface="Albert Sans"/>
                  <a:buNone/>
                  <a:defRPr sz="1200" b="0" i="0" u="none" strike="noStrike" cap="none">
                    <a:solidFill>
                      <a:schemeClr val="dk1"/>
                    </a:solidFill>
                    <a:latin typeface="Albert Sans"/>
                    <a:ea typeface="Albert Sans"/>
                    <a:cs typeface="Albert Sans"/>
                    <a:sym typeface="Albert San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</a:pPr>
                <a:r>
                  <a:rPr lang="zh-TW" altLang="en-US" sz="8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比值為 </a:t>
                </a:r>
                <a:r>
                  <a:rPr lang="en-US" altLang="zh-TW" sz="8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“A</a:t>
                </a:r>
                <a:r>
                  <a:rPr lang="zh-TW" altLang="en-US" sz="8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選手</a:t>
                </a:r>
                <a14:m>
                  <m:oMath xmlns:m="http://schemas.openxmlformats.org/officeDocument/2006/math">
                    <m:r>
                      <a:rPr lang="en-US" altLang="zh-TW" sz="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altLang="zh-TW" sz="8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B</a:t>
                </a:r>
                <a:r>
                  <a:rPr lang="zh-TW" altLang="en-US" sz="8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選手</a:t>
                </a:r>
                <a:r>
                  <a:rPr lang="en-US" altLang="zh-TW" sz="8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”</a:t>
                </a:r>
                <a:endParaRPr lang="zh-TW" altLang="en-US" sz="800" b="1" dirty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44" name="Google Shape;620;p38">
                <a:extLst>
                  <a:ext uri="{FF2B5EF4-FFF2-40B4-BE49-F238E27FC236}">
                    <a16:creationId xmlns:a16="http://schemas.microsoft.com/office/drawing/2014/main" id="{6E1BE4EB-814A-4987-8331-7CD9565E1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290" y="697841"/>
                <a:ext cx="1621419" cy="214162"/>
              </a:xfrm>
              <a:prstGeom prst="rect">
                <a:avLst/>
              </a:prstGeom>
              <a:blipFill>
                <a:blip r:embed="rId12"/>
                <a:stretch>
                  <a:fillRect b="-138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647128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620;p38">
            <a:extLst>
              <a:ext uri="{FF2B5EF4-FFF2-40B4-BE49-F238E27FC236}">
                <a16:creationId xmlns:a16="http://schemas.microsoft.com/office/drawing/2014/main" id="{BF50A534-4B2F-4CEC-8DE9-6C69C1109708}"/>
              </a:ext>
            </a:extLst>
          </p:cNvPr>
          <p:cNvSpPr txBox="1">
            <a:spLocks/>
          </p:cNvSpPr>
          <p:nvPr/>
        </p:nvSpPr>
        <p:spPr>
          <a:xfrm>
            <a:off x="720000" y="1216061"/>
            <a:ext cx="7704000" cy="211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所有物理屬性差異皆呈現 </a:t>
            </a:r>
            <a:r>
              <a:rPr lang="zh-TW" altLang="en-US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常態分佈</a:t>
            </a:r>
            <a:endParaRPr lang="en-US" altLang="zh-TW" sz="1600" b="1" i="1" dirty="0">
              <a:solidFill>
                <a:schemeClr val="tx2">
                  <a:lumMod val="60000"/>
                  <a:lumOff val="4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A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選手獲勝時的分佈與落敗時的分佈極為相近，表示即使是綜合分數也 </a:t>
            </a:r>
            <a:r>
              <a:rPr lang="zh-TW" altLang="en-US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無法單獨決定比賽勝負 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的結果</a:t>
            </a:r>
            <a:endParaRPr lang="en-US" altLang="zh-TW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再次體現出拳擊比賽中，選手的配對會 </a:t>
            </a:r>
            <a:r>
              <a:rPr lang="zh-TW" altLang="en-US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考慮各方面的平衡性</a:t>
            </a:r>
            <a:endParaRPr lang="en-US" altLang="zh-TW" sz="1600" b="1" i="1" dirty="0">
              <a:solidFill>
                <a:schemeClr val="tx2">
                  <a:lumMod val="60000"/>
                  <a:lumOff val="4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6" name="Google Shape;747;p43">
            <a:extLst>
              <a:ext uri="{FF2B5EF4-FFF2-40B4-BE49-F238E27FC236}">
                <a16:creationId xmlns:a16="http://schemas.microsoft.com/office/drawing/2014/main" id="{2859C1DE-F598-4F02-8955-30F122012EF5}"/>
              </a:ext>
            </a:extLst>
          </p:cNvPr>
          <p:cNvSpPr txBox="1">
            <a:spLocks/>
          </p:cNvSpPr>
          <p:nvPr/>
        </p:nvSpPr>
        <p:spPr>
          <a:xfrm>
            <a:off x="3647525" y="942683"/>
            <a:ext cx="3345300" cy="38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lnSpc>
                <a:spcPct val="150000"/>
              </a:lnSpc>
            </a:pPr>
            <a:endParaRPr lang="en-US" altLang="zh-TW" sz="2000" b="1" i="1" dirty="0">
              <a:solidFill>
                <a:schemeClr val="bg2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>
              <a:lnSpc>
                <a:spcPct val="150000"/>
              </a:lnSpc>
            </a:pPr>
            <a:r>
              <a:rPr lang="zh-TW" altLang="en-US" sz="2000" b="1" i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綜合分數 </a:t>
            </a:r>
            <a:r>
              <a:rPr lang="zh-TW" altLang="en-US" i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當</a:t>
            </a:r>
            <a:r>
              <a:rPr lang="en-US" altLang="zh-TW" i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A</a:t>
            </a:r>
            <a:r>
              <a:rPr lang="zh-TW" altLang="en-US" i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選手獲勝或落敗時的分佈</a:t>
            </a:r>
            <a:endParaRPr lang="en-US" altLang="zh-TW" i="1" dirty="0">
              <a:solidFill>
                <a:schemeClr val="accent2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243ADF-77A2-40CC-A13D-8F6AE7E832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17</a:t>
            </a:fld>
            <a:endParaRPr lang="zh-TW" altLang="en-US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78507813-F251-4416-A08A-F0C89CCDDE22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33" name="Google Shape;437;p31">
              <a:extLst>
                <a:ext uri="{FF2B5EF4-FFF2-40B4-BE49-F238E27FC236}">
                  <a16:creationId xmlns:a16="http://schemas.microsoft.com/office/drawing/2014/main" id="{FF47040C-9E09-41EA-A9AB-B3CAE5A921F2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40;p31">
              <a:hlinkClick r:id="rId3" action="ppaction://hlinksldjump"/>
              <a:extLst>
                <a:ext uri="{FF2B5EF4-FFF2-40B4-BE49-F238E27FC236}">
                  <a16:creationId xmlns:a16="http://schemas.microsoft.com/office/drawing/2014/main" id="{2A8FC264-278E-4DAD-A8A8-8B0521D4C487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35" name="Google Shape;441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651D2F1E-997B-47AB-8A13-BC05FF637421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36" name="Google Shape;442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5AE58913-53FC-4DFD-9C18-2A9784F88946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37" name="Google Shape;443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22EA81E1-693A-4251-8273-1DA2B89C6D0E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38" name="Google Shape;444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C3776DFE-8083-4139-BB2A-218B03BC29B6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39" name="Google Shape;445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3A8578DA-D985-419E-94F4-0CF4B859C614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40" name="Google Shape;446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A64B279C-7BC8-4376-B856-0145D74CF4A7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41" name="Google Shape;447;p31">
              <a:extLst>
                <a:ext uri="{FF2B5EF4-FFF2-40B4-BE49-F238E27FC236}">
                  <a16:creationId xmlns:a16="http://schemas.microsoft.com/office/drawing/2014/main" id="{DFE5301F-A88C-4FE5-8096-3D82DE9BBD81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48;p31">
              <a:extLst>
                <a:ext uri="{FF2B5EF4-FFF2-40B4-BE49-F238E27FC236}">
                  <a16:creationId xmlns:a16="http://schemas.microsoft.com/office/drawing/2014/main" id="{92DA666F-49BA-4DC8-BAB1-1B1774B4461E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853A6071-3B83-4B25-BA87-CA415BDA7AE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3175737" y="-153662"/>
            <a:ext cx="1212321" cy="616497"/>
          </a:xfrm>
          <a:prstGeom prst="rect">
            <a:avLst/>
          </a:prstGeom>
        </p:spPr>
      </p:pic>
      <p:sp>
        <p:nvSpPr>
          <p:cNvPr id="52" name="Google Shape;618;p38">
            <a:extLst>
              <a:ext uri="{FF2B5EF4-FFF2-40B4-BE49-F238E27FC236}">
                <a16:creationId xmlns:a16="http://schemas.microsoft.com/office/drawing/2014/main" id="{4975562D-564D-4ACF-9ADA-3F59403BBE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30936"/>
            <a:ext cx="7704000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  <a:sym typeface="Arial"/>
              </a:rPr>
              <a:t>參數視覺化分析</a:t>
            </a:r>
            <a:endParaRPr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rial"/>
              <a:sym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D54840-BD54-44E9-8E36-1583959496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1071" y="2926400"/>
            <a:ext cx="5518569" cy="183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27115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47;p43">
            <a:extLst>
              <a:ext uri="{FF2B5EF4-FFF2-40B4-BE49-F238E27FC236}">
                <a16:creationId xmlns:a16="http://schemas.microsoft.com/office/drawing/2014/main" id="{2859C1DE-F598-4F02-8955-30F122012EF5}"/>
              </a:ext>
            </a:extLst>
          </p:cNvPr>
          <p:cNvSpPr txBox="1">
            <a:spLocks/>
          </p:cNvSpPr>
          <p:nvPr/>
        </p:nvSpPr>
        <p:spPr>
          <a:xfrm>
            <a:off x="3647524" y="942683"/>
            <a:ext cx="4399195" cy="38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lnSpc>
                <a:spcPct val="150000"/>
              </a:lnSpc>
            </a:pPr>
            <a:endParaRPr lang="en-US" altLang="zh-TW" sz="2000" b="1" i="1" dirty="0">
              <a:solidFill>
                <a:schemeClr val="bg2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>
              <a:lnSpc>
                <a:spcPct val="150000"/>
              </a:lnSpc>
            </a:pPr>
            <a:r>
              <a:rPr lang="zh-TW" altLang="en-US" sz="2000" b="1" i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勝者與各參數的相關性 </a:t>
            </a:r>
            <a:r>
              <a:rPr lang="zh-TW" altLang="en-US" i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之熱力圖</a:t>
            </a:r>
            <a:endParaRPr lang="en-US" altLang="zh-TW" i="1" dirty="0">
              <a:solidFill>
                <a:schemeClr val="accent2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7" name="Google Shape;620;p38">
            <a:extLst>
              <a:ext uri="{FF2B5EF4-FFF2-40B4-BE49-F238E27FC236}">
                <a16:creationId xmlns:a16="http://schemas.microsoft.com/office/drawing/2014/main" id="{E97762EC-00A6-4261-8B04-6A4DB7AD87EB}"/>
              </a:ext>
            </a:extLst>
          </p:cNvPr>
          <p:cNvSpPr txBox="1">
            <a:spLocks/>
          </p:cNvSpPr>
          <p:nvPr/>
        </p:nvSpPr>
        <p:spPr>
          <a:xfrm>
            <a:off x="720000" y="1287506"/>
            <a:ext cx="3750856" cy="3549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可觀察到勝者</a:t>
            </a: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(winner)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 與各參數之間的相關性都</a:t>
            </a:r>
            <a:b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</a:br>
            <a:r>
              <a:rPr lang="zh-TW" altLang="en-US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很低 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且 </a:t>
            </a:r>
            <a:r>
              <a:rPr lang="zh-TW" altLang="en-US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趨近於</a:t>
            </a:r>
            <a:r>
              <a:rPr lang="en-US" altLang="zh-TW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0</a:t>
            </a:r>
            <a:br>
              <a:rPr lang="en-US" altLang="zh-TW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</a:b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→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 可能表示勝負並 </a:t>
            </a:r>
            <a:r>
              <a:rPr lang="zh-TW" altLang="en-US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不取決於單一參數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，</a:t>
            </a:r>
            <a:b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</a:b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為各個參數綜合影響的結果</a:t>
            </a:r>
            <a:endParaRPr lang="en-US" altLang="zh-TW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物理優勢</a:t>
            </a: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(</a:t>
            </a:r>
            <a:r>
              <a:rPr lang="en-US" altLang="zh-TW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physical_advantage</a:t>
            </a: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)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 與體重差異呈現較大的正相關，與身高差異呈現負相關</a:t>
            </a:r>
            <a:b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</a:b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→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 表示</a:t>
            </a:r>
            <a:r>
              <a:rPr lang="zh-TW" altLang="en-US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物理優勢更依賴於體重差異 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而非身高差異</a:t>
            </a:r>
            <a:endParaRPr lang="en-US" altLang="zh-TW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243ADF-77A2-40CC-A13D-8F6AE7E832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18</a:t>
            </a:fld>
            <a:endParaRPr lang="zh-TW" altLang="en-US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78507813-F251-4416-A08A-F0C89CCDDE22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33" name="Google Shape;437;p31">
              <a:extLst>
                <a:ext uri="{FF2B5EF4-FFF2-40B4-BE49-F238E27FC236}">
                  <a16:creationId xmlns:a16="http://schemas.microsoft.com/office/drawing/2014/main" id="{FF47040C-9E09-41EA-A9AB-B3CAE5A921F2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40;p31">
              <a:hlinkClick r:id="rId3" action="ppaction://hlinksldjump"/>
              <a:extLst>
                <a:ext uri="{FF2B5EF4-FFF2-40B4-BE49-F238E27FC236}">
                  <a16:creationId xmlns:a16="http://schemas.microsoft.com/office/drawing/2014/main" id="{2A8FC264-278E-4DAD-A8A8-8B0521D4C487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35" name="Google Shape;441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651D2F1E-997B-47AB-8A13-BC05FF637421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36" name="Google Shape;442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5AE58913-53FC-4DFD-9C18-2A9784F88946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37" name="Google Shape;443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22EA81E1-693A-4251-8273-1DA2B89C6D0E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38" name="Google Shape;444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C3776DFE-8083-4139-BB2A-218B03BC29B6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39" name="Google Shape;445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3A8578DA-D985-419E-94F4-0CF4B859C614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40" name="Google Shape;446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A64B279C-7BC8-4376-B856-0145D74CF4A7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41" name="Google Shape;447;p31">
              <a:extLst>
                <a:ext uri="{FF2B5EF4-FFF2-40B4-BE49-F238E27FC236}">
                  <a16:creationId xmlns:a16="http://schemas.microsoft.com/office/drawing/2014/main" id="{DFE5301F-A88C-4FE5-8096-3D82DE9BBD81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48;p31">
              <a:extLst>
                <a:ext uri="{FF2B5EF4-FFF2-40B4-BE49-F238E27FC236}">
                  <a16:creationId xmlns:a16="http://schemas.microsoft.com/office/drawing/2014/main" id="{92DA666F-49BA-4DC8-BAB1-1B1774B4461E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853A6071-3B83-4B25-BA87-CA415BDA7AE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3175737" y="-153662"/>
            <a:ext cx="1212321" cy="616497"/>
          </a:xfrm>
          <a:prstGeom prst="rect">
            <a:avLst/>
          </a:prstGeom>
        </p:spPr>
      </p:pic>
      <p:sp>
        <p:nvSpPr>
          <p:cNvPr id="52" name="Google Shape;618;p38">
            <a:extLst>
              <a:ext uri="{FF2B5EF4-FFF2-40B4-BE49-F238E27FC236}">
                <a16:creationId xmlns:a16="http://schemas.microsoft.com/office/drawing/2014/main" id="{4975562D-564D-4ACF-9ADA-3F59403BBE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30936"/>
            <a:ext cx="7704000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  <a:sym typeface="Arial"/>
              </a:rPr>
              <a:t>參數視覺化分析</a:t>
            </a:r>
            <a:endParaRPr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rial"/>
              <a:sym typeface="Arial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E3768B-EA84-4804-9777-23B07800B8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604" t="7756" r="12301" b="1560"/>
          <a:stretch/>
        </p:blipFill>
        <p:spPr>
          <a:xfrm>
            <a:off x="4673145" y="1308014"/>
            <a:ext cx="3756495" cy="34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40851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47;p43">
            <a:extLst>
              <a:ext uri="{FF2B5EF4-FFF2-40B4-BE49-F238E27FC236}">
                <a16:creationId xmlns:a16="http://schemas.microsoft.com/office/drawing/2014/main" id="{2859C1DE-F598-4F02-8955-30F122012EF5}"/>
              </a:ext>
            </a:extLst>
          </p:cNvPr>
          <p:cNvSpPr txBox="1">
            <a:spLocks/>
          </p:cNvSpPr>
          <p:nvPr/>
        </p:nvSpPr>
        <p:spPr>
          <a:xfrm>
            <a:off x="3647525" y="942683"/>
            <a:ext cx="3680464" cy="38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lnSpc>
                <a:spcPct val="150000"/>
              </a:lnSpc>
            </a:pPr>
            <a:endParaRPr lang="en-US" altLang="zh-TW" sz="2000" b="1" i="1" dirty="0">
              <a:solidFill>
                <a:schemeClr val="bg2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>
              <a:lnSpc>
                <a:spcPct val="150000"/>
              </a:lnSpc>
            </a:pPr>
            <a:r>
              <a:rPr lang="zh-TW" altLang="en-US" sz="2000" b="1" i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速度差異</a:t>
            </a:r>
            <a:r>
              <a:rPr lang="en-US" altLang="zh-TW" sz="2000" b="1" i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&amp;</a:t>
            </a:r>
            <a:r>
              <a:rPr lang="zh-TW" altLang="en-US" sz="2000" b="1" i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力量差異 </a:t>
            </a:r>
            <a:r>
              <a:rPr lang="zh-TW" altLang="en-US" i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對勝負的影響</a:t>
            </a:r>
            <a:endParaRPr lang="en-US" altLang="zh-TW" i="1" dirty="0">
              <a:solidFill>
                <a:schemeClr val="accent2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243ADF-77A2-40CC-A13D-8F6AE7E832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19</a:t>
            </a:fld>
            <a:endParaRPr lang="zh-TW" altLang="en-US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78507813-F251-4416-A08A-F0C89CCDDE22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33" name="Google Shape;437;p31">
              <a:extLst>
                <a:ext uri="{FF2B5EF4-FFF2-40B4-BE49-F238E27FC236}">
                  <a16:creationId xmlns:a16="http://schemas.microsoft.com/office/drawing/2014/main" id="{FF47040C-9E09-41EA-A9AB-B3CAE5A921F2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40;p31">
              <a:hlinkClick r:id="rId3" action="ppaction://hlinksldjump"/>
              <a:extLst>
                <a:ext uri="{FF2B5EF4-FFF2-40B4-BE49-F238E27FC236}">
                  <a16:creationId xmlns:a16="http://schemas.microsoft.com/office/drawing/2014/main" id="{2A8FC264-278E-4DAD-A8A8-8B0521D4C487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35" name="Google Shape;441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651D2F1E-997B-47AB-8A13-BC05FF637421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36" name="Google Shape;442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5AE58913-53FC-4DFD-9C18-2A9784F88946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37" name="Google Shape;443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22EA81E1-693A-4251-8273-1DA2B89C6D0E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38" name="Google Shape;444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C3776DFE-8083-4139-BB2A-218B03BC29B6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39" name="Google Shape;445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3A8578DA-D985-419E-94F4-0CF4B859C614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40" name="Google Shape;446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A64B279C-7BC8-4376-B856-0145D74CF4A7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41" name="Google Shape;447;p31">
              <a:extLst>
                <a:ext uri="{FF2B5EF4-FFF2-40B4-BE49-F238E27FC236}">
                  <a16:creationId xmlns:a16="http://schemas.microsoft.com/office/drawing/2014/main" id="{DFE5301F-A88C-4FE5-8096-3D82DE9BBD81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48;p31">
              <a:extLst>
                <a:ext uri="{FF2B5EF4-FFF2-40B4-BE49-F238E27FC236}">
                  <a16:creationId xmlns:a16="http://schemas.microsoft.com/office/drawing/2014/main" id="{92DA666F-49BA-4DC8-BAB1-1B1774B4461E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853A6071-3B83-4B25-BA87-CA415BDA7AE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3175737" y="-153662"/>
            <a:ext cx="1212321" cy="616497"/>
          </a:xfrm>
          <a:prstGeom prst="rect">
            <a:avLst/>
          </a:prstGeom>
        </p:spPr>
      </p:pic>
      <p:sp>
        <p:nvSpPr>
          <p:cNvPr id="52" name="Google Shape;618;p38">
            <a:extLst>
              <a:ext uri="{FF2B5EF4-FFF2-40B4-BE49-F238E27FC236}">
                <a16:creationId xmlns:a16="http://schemas.microsoft.com/office/drawing/2014/main" id="{4975562D-564D-4ACF-9ADA-3F59403BBE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30936"/>
            <a:ext cx="7704000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  <a:sym typeface="Arial"/>
              </a:rPr>
              <a:t>參數視覺化分析</a:t>
            </a:r>
            <a:endParaRPr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rial"/>
              <a:sym typeface="Arial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B2588AF-8341-429E-816E-B6458DD96B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944" r="13475" b="1528"/>
          <a:stretch/>
        </p:blipFill>
        <p:spPr>
          <a:xfrm>
            <a:off x="4552924" y="1308014"/>
            <a:ext cx="3876716" cy="3457909"/>
          </a:xfrm>
          <a:prstGeom prst="rect">
            <a:avLst/>
          </a:prstGeom>
        </p:spPr>
      </p:pic>
      <p:sp>
        <p:nvSpPr>
          <p:cNvPr id="22" name="Google Shape;620;p38">
            <a:extLst>
              <a:ext uri="{FF2B5EF4-FFF2-40B4-BE49-F238E27FC236}">
                <a16:creationId xmlns:a16="http://schemas.microsoft.com/office/drawing/2014/main" id="{BA1E608F-5149-4838-81DC-EB635579293E}"/>
              </a:ext>
            </a:extLst>
          </p:cNvPr>
          <p:cNvSpPr txBox="1">
            <a:spLocks/>
          </p:cNvSpPr>
          <p:nvPr/>
        </p:nvSpPr>
        <p:spPr>
          <a:xfrm>
            <a:off x="720000" y="1287506"/>
            <a:ext cx="3750856" cy="3549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最高勝率</a:t>
            </a: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(0.53)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 出現在左上角的位置，</a:t>
            </a:r>
            <a:b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</a:b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為 </a:t>
            </a:r>
            <a:r>
              <a:rPr lang="zh-TW" altLang="en-US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速度差異及力量差異最低時</a:t>
            </a:r>
            <a:endParaRPr lang="en-US" altLang="zh-TW" sz="1600" b="1" i="1" dirty="0">
              <a:solidFill>
                <a:schemeClr val="tx2">
                  <a:lumMod val="60000"/>
                  <a:lumOff val="4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最低勝率</a:t>
            </a: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(0.41)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 出現在中間偏右的位置</a:t>
            </a:r>
            <a:endParaRPr lang="en-US" altLang="zh-TW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多數區域的勝率在</a:t>
            </a: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0.5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上下浮動，表現出選手的配對相當平衡</a:t>
            </a:r>
            <a:endParaRPr lang="en-US" altLang="zh-TW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當一個屬性有明顯優勢但另一個屬性為弱勢時，也可能出現較高的勝率</a:t>
            </a:r>
            <a:b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</a:b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→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 表示選手在某方面存在弱勢時，可能發展出獨特的戰術來補足，產生獨特優勢</a:t>
            </a:r>
            <a:endParaRPr lang="en-US" altLang="zh-TW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02489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48;p31">
            <a:extLst>
              <a:ext uri="{FF2B5EF4-FFF2-40B4-BE49-F238E27FC236}">
                <a16:creationId xmlns:a16="http://schemas.microsoft.com/office/drawing/2014/main" id="{20025ACF-80E3-4357-BB06-B60E4AF2F154}"/>
              </a:ext>
            </a:extLst>
          </p:cNvPr>
          <p:cNvSpPr/>
          <p:nvPr/>
        </p:nvSpPr>
        <p:spPr>
          <a:xfrm rot="807841">
            <a:off x="1004349" y="709450"/>
            <a:ext cx="2736558" cy="715408"/>
          </a:xfrm>
          <a:custGeom>
            <a:avLst/>
            <a:gdLst/>
            <a:ahLst/>
            <a:cxnLst/>
            <a:rect l="l" t="t" r="r" b="b"/>
            <a:pathLst>
              <a:path w="17553" h="17673" extrusionOk="0">
                <a:moveTo>
                  <a:pt x="13911" y="8430"/>
                </a:moveTo>
                <a:cubicBezTo>
                  <a:pt x="13909" y="8431"/>
                  <a:pt x="13908" y="8433"/>
                  <a:pt x="13906" y="8434"/>
                </a:cubicBezTo>
                <a:cubicBezTo>
                  <a:pt x="13908" y="8435"/>
                  <a:pt x="13909" y="8436"/>
                  <a:pt x="13910" y="8436"/>
                </a:cubicBezTo>
                <a:cubicBezTo>
                  <a:pt x="13912" y="8436"/>
                  <a:pt x="13912" y="8434"/>
                  <a:pt x="13911" y="8430"/>
                </a:cubicBezTo>
                <a:close/>
                <a:moveTo>
                  <a:pt x="8047" y="14821"/>
                </a:moveTo>
                <a:cubicBezTo>
                  <a:pt x="8047" y="14821"/>
                  <a:pt x="8047" y="14821"/>
                  <a:pt x="8046" y="14821"/>
                </a:cubicBezTo>
                <a:lnTo>
                  <a:pt x="8046" y="14821"/>
                </a:lnTo>
                <a:lnTo>
                  <a:pt x="8047" y="14822"/>
                </a:lnTo>
                <a:lnTo>
                  <a:pt x="8047" y="14821"/>
                </a:lnTo>
                <a:cubicBezTo>
                  <a:pt x="8047" y="14821"/>
                  <a:pt x="8047" y="14821"/>
                  <a:pt x="8047" y="14821"/>
                </a:cubicBezTo>
                <a:close/>
                <a:moveTo>
                  <a:pt x="14114" y="1"/>
                </a:moveTo>
                <a:lnTo>
                  <a:pt x="14114" y="1"/>
                </a:lnTo>
                <a:cubicBezTo>
                  <a:pt x="14020" y="60"/>
                  <a:pt x="13862" y="46"/>
                  <a:pt x="13943" y="205"/>
                </a:cubicBezTo>
                <a:cubicBezTo>
                  <a:pt x="13936" y="206"/>
                  <a:pt x="13930" y="206"/>
                  <a:pt x="13924" y="206"/>
                </a:cubicBezTo>
                <a:cubicBezTo>
                  <a:pt x="13831" y="206"/>
                  <a:pt x="13818" y="81"/>
                  <a:pt x="13719" y="81"/>
                </a:cubicBezTo>
                <a:cubicBezTo>
                  <a:pt x="13709" y="81"/>
                  <a:pt x="13698" y="82"/>
                  <a:pt x="13687" y="85"/>
                </a:cubicBezTo>
                <a:cubicBezTo>
                  <a:pt x="13651" y="178"/>
                  <a:pt x="13666" y="368"/>
                  <a:pt x="13530" y="368"/>
                </a:cubicBezTo>
                <a:cubicBezTo>
                  <a:pt x="13529" y="368"/>
                  <a:pt x="13529" y="368"/>
                  <a:pt x="13528" y="368"/>
                </a:cubicBezTo>
                <a:lnTo>
                  <a:pt x="13512" y="345"/>
                </a:lnTo>
                <a:cubicBezTo>
                  <a:pt x="13218" y="387"/>
                  <a:pt x="13386" y="774"/>
                  <a:pt x="13110" y="803"/>
                </a:cubicBezTo>
                <a:lnTo>
                  <a:pt x="13093" y="748"/>
                </a:lnTo>
                <a:cubicBezTo>
                  <a:pt x="13089" y="747"/>
                  <a:pt x="13084" y="747"/>
                  <a:pt x="13079" y="747"/>
                </a:cubicBezTo>
                <a:cubicBezTo>
                  <a:pt x="12970" y="747"/>
                  <a:pt x="12930" y="928"/>
                  <a:pt x="12765" y="950"/>
                </a:cubicBezTo>
                <a:cubicBezTo>
                  <a:pt x="12766" y="950"/>
                  <a:pt x="12767" y="950"/>
                  <a:pt x="12768" y="950"/>
                </a:cubicBezTo>
                <a:cubicBezTo>
                  <a:pt x="12822" y="950"/>
                  <a:pt x="12917" y="1010"/>
                  <a:pt x="12866" y="1080"/>
                </a:cubicBezTo>
                <a:cubicBezTo>
                  <a:pt x="12684" y="1113"/>
                  <a:pt x="12659" y="1252"/>
                  <a:pt x="12506" y="1252"/>
                </a:cubicBezTo>
                <a:cubicBezTo>
                  <a:pt x="12499" y="1252"/>
                  <a:pt x="12493" y="1251"/>
                  <a:pt x="12486" y="1251"/>
                </a:cubicBezTo>
                <a:lnTo>
                  <a:pt x="12486" y="1251"/>
                </a:lnTo>
                <a:lnTo>
                  <a:pt x="12500" y="1443"/>
                </a:lnTo>
                <a:cubicBezTo>
                  <a:pt x="12048" y="1802"/>
                  <a:pt x="10488" y="3470"/>
                  <a:pt x="10071" y="3871"/>
                </a:cubicBezTo>
                <a:lnTo>
                  <a:pt x="10071" y="3837"/>
                </a:lnTo>
                <a:cubicBezTo>
                  <a:pt x="9461" y="4477"/>
                  <a:pt x="8096" y="5665"/>
                  <a:pt x="7554" y="6426"/>
                </a:cubicBezTo>
                <a:cubicBezTo>
                  <a:pt x="7542" y="6425"/>
                  <a:pt x="7530" y="6424"/>
                  <a:pt x="7517" y="6424"/>
                </a:cubicBezTo>
                <a:cubicBezTo>
                  <a:pt x="7333" y="6424"/>
                  <a:pt x="7217" y="6564"/>
                  <a:pt x="7087" y="6626"/>
                </a:cubicBezTo>
                <a:cubicBezTo>
                  <a:pt x="7090" y="6626"/>
                  <a:pt x="7093" y="6626"/>
                  <a:pt x="7096" y="6626"/>
                </a:cubicBezTo>
                <a:cubicBezTo>
                  <a:pt x="7194" y="6626"/>
                  <a:pt x="7239" y="6720"/>
                  <a:pt x="7189" y="6756"/>
                </a:cubicBezTo>
                <a:cubicBezTo>
                  <a:pt x="6841" y="7039"/>
                  <a:pt x="7236" y="6854"/>
                  <a:pt x="6939" y="7203"/>
                </a:cubicBezTo>
                <a:cubicBezTo>
                  <a:pt x="6642" y="7654"/>
                  <a:pt x="5038" y="8852"/>
                  <a:pt x="4606" y="9061"/>
                </a:cubicBezTo>
                <a:cubicBezTo>
                  <a:pt x="4567" y="9393"/>
                  <a:pt x="4222" y="9472"/>
                  <a:pt x="4133" y="9740"/>
                </a:cubicBezTo>
                <a:lnTo>
                  <a:pt x="4117" y="9683"/>
                </a:lnTo>
                <a:cubicBezTo>
                  <a:pt x="3977" y="9920"/>
                  <a:pt x="2729" y="10744"/>
                  <a:pt x="2553" y="11004"/>
                </a:cubicBezTo>
                <a:lnTo>
                  <a:pt x="2605" y="11001"/>
                </a:lnTo>
                <a:lnTo>
                  <a:pt x="2605" y="11001"/>
                </a:lnTo>
                <a:cubicBezTo>
                  <a:pt x="2557" y="11125"/>
                  <a:pt x="2504" y="11154"/>
                  <a:pt x="2442" y="11154"/>
                </a:cubicBezTo>
                <a:cubicBezTo>
                  <a:pt x="2390" y="11154"/>
                  <a:pt x="2332" y="11134"/>
                  <a:pt x="2265" y="11134"/>
                </a:cubicBezTo>
                <a:cubicBezTo>
                  <a:pt x="2231" y="11134"/>
                  <a:pt x="2195" y="11139"/>
                  <a:pt x="2156" y="11155"/>
                </a:cubicBezTo>
                <a:cubicBezTo>
                  <a:pt x="2342" y="11325"/>
                  <a:pt x="2266" y="11582"/>
                  <a:pt x="2214" y="11653"/>
                </a:cubicBezTo>
                <a:lnTo>
                  <a:pt x="2180" y="11610"/>
                </a:lnTo>
                <a:cubicBezTo>
                  <a:pt x="2110" y="11727"/>
                  <a:pt x="2032" y="12087"/>
                  <a:pt x="1892" y="12255"/>
                </a:cubicBezTo>
                <a:lnTo>
                  <a:pt x="1808" y="12147"/>
                </a:lnTo>
                <a:cubicBezTo>
                  <a:pt x="1771" y="12376"/>
                  <a:pt x="1476" y="12553"/>
                  <a:pt x="1389" y="12650"/>
                </a:cubicBezTo>
                <a:cubicBezTo>
                  <a:pt x="1129" y="12803"/>
                  <a:pt x="629" y="12925"/>
                  <a:pt x="453" y="13323"/>
                </a:cubicBezTo>
                <a:lnTo>
                  <a:pt x="2" y="13199"/>
                </a:lnTo>
                <a:lnTo>
                  <a:pt x="0" y="13252"/>
                </a:lnTo>
                <a:cubicBezTo>
                  <a:pt x="0" y="13252"/>
                  <a:pt x="2816" y="17068"/>
                  <a:pt x="3872" y="17478"/>
                </a:cubicBezTo>
                <a:lnTo>
                  <a:pt x="3957" y="17585"/>
                </a:lnTo>
                <a:lnTo>
                  <a:pt x="4023" y="17504"/>
                </a:lnTo>
                <a:cubicBezTo>
                  <a:pt x="4126" y="17480"/>
                  <a:pt x="4117" y="17386"/>
                  <a:pt x="4141" y="17386"/>
                </a:cubicBezTo>
                <a:cubicBezTo>
                  <a:pt x="4150" y="17386"/>
                  <a:pt x="4162" y="17396"/>
                  <a:pt x="4182" y="17423"/>
                </a:cubicBezTo>
                <a:lnTo>
                  <a:pt x="4044" y="17524"/>
                </a:lnTo>
                <a:cubicBezTo>
                  <a:pt x="4065" y="17514"/>
                  <a:pt x="4082" y="17510"/>
                  <a:pt x="4096" y="17510"/>
                </a:cubicBezTo>
                <a:cubicBezTo>
                  <a:pt x="4158" y="17510"/>
                  <a:pt x="4149" y="17599"/>
                  <a:pt x="4162" y="17672"/>
                </a:cubicBezTo>
                <a:cubicBezTo>
                  <a:pt x="4205" y="17650"/>
                  <a:pt x="4250" y="17631"/>
                  <a:pt x="4302" y="17631"/>
                </a:cubicBezTo>
                <a:cubicBezTo>
                  <a:pt x="4307" y="17631"/>
                  <a:pt x="4312" y="17631"/>
                  <a:pt x="4317" y="17631"/>
                </a:cubicBezTo>
                <a:cubicBezTo>
                  <a:pt x="4307" y="17596"/>
                  <a:pt x="4290" y="17593"/>
                  <a:pt x="4270" y="17593"/>
                </a:cubicBezTo>
                <a:cubicBezTo>
                  <a:pt x="4265" y="17593"/>
                  <a:pt x="4260" y="17593"/>
                  <a:pt x="4255" y="17593"/>
                </a:cubicBezTo>
                <a:cubicBezTo>
                  <a:pt x="4248" y="17593"/>
                  <a:pt x="4240" y="17593"/>
                  <a:pt x="4232" y="17590"/>
                </a:cubicBezTo>
                <a:cubicBezTo>
                  <a:pt x="4250" y="17510"/>
                  <a:pt x="4235" y="17352"/>
                  <a:pt x="4338" y="17345"/>
                </a:cubicBezTo>
                <a:cubicBezTo>
                  <a:pt x="4353" y="17335"/>
                  <a:pt x="4366" y="17331"/>
                  <a:pt x="4379" y="17331"/>
                </a:cubicBezTo>
                <a:cubicBezTo>
                  <a:pt x="4442" y="17331"/>
                  <a:pt x="4488" y="17439"/>
                  <a:pt x="4559" y="17439"/>
                </a:cubicBezTo>
                <a:cubicBezTo>
                  <a:pt x="4575" y="17439"/>
                  <a:pt x="4592" y="17433"/>
                  <a:pt x="4612" y="17419"/>
                </a:cubicBezTo>
                <a:cubicBezTo>
                  <a:pt x="5271" y="16980"/>
                  <a:pt x="5946" y="16596"/>
                  <a:pt x="6520" y="16049"/>
                </a:cubicBezTo>
                <a:cubicBezTo>
                  <a:pt x="6571" y="16080"/>
                  <a:pt x="6553" y="16092"/>
                  <a:pt x="6553" y="16126"/>
                </a:cubicBezTo>
                <a:cubicBezTo>
                  <a:pt x="6694" y="15924"/>
                  <a:pt x="6867" y="15800"/>
                  <a:pt x="6990" y="15610"/>
                </a:cubicBezTo>
                <a:cubicBezTo>
                  <a:pt x="7075" y="15616"/>
                  <a:pt x="7144" y="15668"/>
                  <a:pt x="7195" y="15699"/>
                </a:cubicBezTo>
                <a:cubicBezTo>
                  <a:pt x="7093" y="15638"/>
                  <a:pt x="8000" y="14823"/>
                  <a:pt x="8046" y="14821"/>
                </a:cubicBezTo>
                <a:lnTo>
                  <a:pt x="8046" y="14821"/>
                </a:lnTo>
                <a:lnTo>
                  <a:pt x="7896" y="14626"/>
                </a:lnTo>
                <a:cubicBezTo>
                  <a:pt x="7932" y="14593"/>
                  <a:pt x="7964" y="14581"/>
                  <a:pt x="7992" y="14581"/>
                </a:cubicBezTo>
                <a:cubicBezTo>
                  <a:pt x="8067" y="14581"/>
                  <a:pt x="8119" y="14665"/>
                  <a:pt x="8176" y="14665"/>
                </a:cubicBezTo>
                <a:cubicBezTo>
                  <a:pt x="8201" y="14665"/>
                  <a:pt x="8227" y="14649"/>
                  <a:pt x="8256" y="14604"/>
                </a:cubicBezTo>
                <a:cubicBezTo>
                  <a:pt x="8089" y="14285"/>
                  <a:pt x="8551" y="14391"/>
                  <a:pt x="8485" y="14202"/>
                </a:cubicBezTo>
                <a:lnTo>
                  <a:pt x="8485" y="14202"/>
                </a:lnTo>
                <a:cubicBezTo>
                  <a:pt x="8488" y="14206"/>
                  <a:pt x="8493" y="14207"/>
                  <a:pt x="8500" y="14207"/>
                </a:cubicBezTo>
                <a:cubicBezTo>
                  <a:pt x="8515" y="14207"/>
                  <a:pt x="8537" y="14201"/>
                  <a:pt x="8563" y="14201"/>
                </a:cubicBezTo>
                <a:cubicBezTo>
                  <a:pt x="8592" y="14201"/>
                  <a:pt x="8626" y="14210"/>
                  <a:pt x="8656" y="14248"/>
                </a:cubicBezTo>
                <a:cubicBezTo>
                  <a:pt x="8555" y="14084"/>
                  <a:pt x="8709" y="14142"/>
                  <a:pt x="8728" y="14063"/>
                </a:cubicBezTo>
                <a:cubicBezTo>
                  <a:pt x="8711" y="14006"/>
                  <a:pt x="8676" y="14031"/>
                  <a:pt x="8625" y="14000"/>
                </a:cubicBezTo>
                <a:lnTo>
                  <a:pt x="8696" y="13848"/>
                </a:lnTo>
                <a:cubicBezTo>
                  <a:pt x="8782" y="13855"/>
                  <a:pt x="8867" y="13928"/>
                  <a:pt x="8831" y="13987"/>
                </a:cubicBezTo>
                <a:cubicBezTo>
                  <a:pt x="9178" y="13773"/>
                  <a:pt x="10746" y="12632"/>
                  <a:pt x="11008" y="12275"/>
                </a:cubicBezTo>
                <a:cubicBezTo>
                  <a:pt x="10982" y="12261"/>
                  <a:pt x="10959" y="12256"/>
                  <a:pt x="10938" y="12256"/>
                </a:cubicBezTo>
                <a:cubicBezTo>
                  <a:pt x="10886" y="12256"/>
                  <a:pt x="10846" y="12286"/>
                  <a:pt x="10789" y="12286"/>
                </a:cubicBezTo>
                <a:cubicBezTo>
                  <a:pt x="10752" y="12286"/>
                  <a:pt x="10708" y="12273"/>
                  <a:pt x="10648" y="12230"/>
                </a:cubicBezTo>
                <a:cubicBezTo>
                  <a:pt x="10651" y="12059"/>
                  <a:pt x="10803" y="12152"/>
                  <a:pt x="10754" y="12018"/>
                </a:cubicBezTo>
                <a:lnTo>
                  <a:pt x="10754" y="12018"/>
                </a:lnTo>
                <a:cubicBezTo>
                  <a:pt x="10825" y="12080"/>
                  <a:pt x="10874" y="12099"/>
                  <a:pt x="10916" y="12099"/>
                </a:cubicBezTo>
                <a:cubicBezTo>
                  <a:pt x="10987" y="12099"/>
                  <a:pt x="11033" y="12043"/>
                  <a:pt x="11114" y="12043"/>
                </a:cubicBezTo>
                <a:cubicBezTo>
                  <a:pt x="11158" y="12043"/>
                  <a:pt x="11212" y="12060"/>
                  <a:pt x="11285" y="12110"/>
                </a:cubicBezTo>
                <a:lnTo>
                  <a:pt x="11185" y="11946"/>
                </a:lnTo>
                <a:lnTo>
                  <a:pt x="11185" y="11946"/>
                </a:lnTo>
                <a:lnTo>
                  <a:pt x="11305" y="11995"/>
                </a:lnTo>
                <a:cubicBezTo>
                  <a:pt x="11550" y="11514"/>
                  <a:pt x="11326" y="11846"/>
                  <a:pt x="11691" y="11585"/>
                </a:cubicBezTo>
                <a:cubicBezTo>
                  <a:pt x="11861" y="11397"/>
                  <a:pt x="11786" y="11126"/>
                  <a:pt x="11944" y="11093"/>
                </a:cubicBezTo>
                <a:lnTo>
                  <a:pt x="11944" y="11093"/>
                </a:lnTo>
                <a:cubicBezTo>
                  <a:pt x="11945" y="11093"/>
                  <a:pt x="11946" y="11093"/>
                  <a:pt x="11947" y="11093"/>
                </a:cubicBezTo>
                <a:cubicBezTo>
                  <a:pt x="11950" y="11093"/>
                  <a:pt x="11953" y="11092"/>
                  <a:pt x="11955" y="11091"/>
                </a:cubicBezTo>
                <a:lnTo>
                  <a:pt x="11955" y="11091"/>
                </a:lnTo>
                <a:cubicBezTo>
                  <a:pt x="11951" y="11092"/>
                  <a:pt x="11948" y="11092"/>
                  <a:pt x="11944" y="11093"/>
                </a:cubicBezTo>
                <a:lnTo>
                  <a:pt x="11944" y="11093"/>
                </a:lnTo>
                <a:cubicBezTo>
                  <a:pt x="11910" y="11091"/>
                  <a:pt x="11820" y="11044"/>
                  <a:pt x="11836" y="10973"/>
                </a:cubicBezTo>
                <a:lnTo>
                  <a:pt x="11836" y="10973"/>
                </a:lnTo>
                <a:cubicBezTo>
                  <a:pt x="11855" y="10992"/>
                  <a:pt x="11869" y="10999"/>
                  <a:pt x="11880" y="10999"/>
                </a:cubicBezTo>
                <a:cubicBezTo>
                  <a:pt x="11930" y="10999"/>
                  <a:pt x="11919" y="10850"/>
                  <a:pt x="11980" y="10850"/>
                </a:cubicBezTo>
                <a:cubicBezTo>
                  <a:pt x="11992" y="10850"/>
                  <a:pt x="12007" y="10856"/>
                  <a:pt x="12027" y="10871"/>
                </a:cubicBezTo>
                <a:cubicBezTo>
                  <a:pt x="12062" y="10811"/>
                  <a:pt x="12235" y="10688"/>
                  <a:pt x="12030" y="10564"/>
                </a:cubicBezTo>
                <a:lnTo>
                  <a:pt x="12030" y="10564"/>
                </a:lnTo>
                <a:cubicBezTo>
                  <a:pt x="12132" y="10625"/>
                  <a:pt x="12306" y="10535"/>
                  <a:pt x="12286" y="10683"/>
                </a:cubicBezTo>
                <a:cubicBezTo>
                  <a:pt x="12339" y="10647"/>
                  <a:pt x="12408" y="10630"/>
                  <a:pt x="12409" y="10563"/>
                </a:cubicBezTo>
                <a:lnTo>
                  <a:pt x="12409" y="10563"/>
                </a:lnTo>
                <a:lnTo>
                  <a:pt x="12306" y="10569"/>
                </a:lnTo>
                <a:cubicBezTo>
                  <a:pt x="12445" y="10402"/>
                  <a:pt x="12650" y="10456"/>
                  <a:pt x="12619" y="10208"/>
                </a:cubicBezTo>
                <a:lnTo>
                  <a:pt x="12499" y="10193"/>
                </a:lnTo>
                <a:cubicBezTo>
                  <a:pt x="12554" y="10133"/>
                  <a:pt x="12601" y="10077"/>
                  <a:pt x="12675" y="10077"/>
                </a:cubicBezTo>
                <a:cubicBezTo>
                  <a:pt x="12719" y="10077"/>
                  <a:pt x="12773" y="10097"/>
                  <a:pt x="12843" y="10149"/>
                </a:cubicBezTo>
                <a:lnTo>
                  <a:pt x="12790" y="10288"/>
                </a:lnTo>
                <a:cubicBezTo>
                  <a:pt x="12947" y="10142"/>
                  <a:pt x="13034" y="10045"/>
                  <a:pt x="13088" y="9837"/>
                </a:cubicBezTo>
                <a:lnTo>
                  <a:pt x="13088" y="9837"/>
                </a:lnTo>
                <a:lnTo>
                  <a:pt x="13036" y="9875"/>
                </a:lnTo>
                <a:cubicBezTo>
                  <a:pt x="13058" y="9555"/>
                  <a:pt x="13826" y="8629"/>
                  <a:pt x="13796" y="8279"/>
                </a:cubicBezTo>
                <a:lnTo>
                  <a:pt x="13608" y="8211"/>
                </a:lnTo>
                <a:lnTo>
                  <a:pt x="13645" y="7985"/>
                </a:lnTo>
                <a:lnTo>
                  <a:pt x="13645" y="7985"/>
                </a:lnTo>
                <a:cubicBezTo>
                  <a:pt x="13652" y="8024"/>
                  <a:pt x="13896" y="8379"/>
                  <a:pt x="13911" y="8430"/>
                </a:cubicBezTo>
                <a:lnTo>
                  <a:pt x="13911" y="8430"/>
                </a:lnTo>
                <a:cubicBezTo>
                  <a:pt x="14200" y="8151"/>
                  <a:pt x="15603" y="6737"/>
                  <a:pt x="15946" y="6591"/>
                </a:cubicBezTo>
                <a:cubicBezTo>
                  <a:pt x="15955" y="6590"/>
                  <a:pt x="15963" y="6589"/>
                  <a:pt x="15971" y="6589"/>
                </a:cubicBezTo>
                <a:cubicBezTo>
                  <a:pt x="16121" y="6589"/>
                  <a:pt x="16150" y="6784"/>
                  <a:pt x="16166" y="6804"/>
                </a:cubicBezTo>
                <a:cubicBezTo>
                  <a:pt x="16254" y="6639"/>
                  <a:pt x="16100" y="6615"/>
                  <a:pt x="16222" y="6528"/>
                </a:cubicBezTo>
                <a:cubicBezTo>
                  <a:pt x="16222" y="6528"/>
                  <a:pt x="16223" y="6528"/>
                  <a:pt x="16224" y="6528"/>
                </a:cubicBezTo>
                <a:cubicBezTo>
                  <a:pt x="16274" y="6528"/>
                  <a:pt x="16306" y="6637"/>
                  <a:pt x="16306" y="6670"/>
                </a:cubicBezTo>
                <a:cubicBezTo>
                  <a:pt x="16340" y="6612"/>
                  <a:pt x="16427" y="6617"/>
                  <a:pt x="16376" y="6552"/>
                </a:cubicBezTo>
                <a:lnTo>
                  <a:pt x="16376" y="6552"/>
                </a:lnTo>
                <a:cubicBezTo>
                  <a:pt x="16375" y="6552"/>
                  <a:pt x="16373" y="6552"/>
                  <a:pt x="16371" y="6552"/>
                </a:cubicBezTo>
                <a:cubicBezTo>
                  <a:pt x="16269" y="6552"/>
                  <a:pt x="16153" y="6372"/>
                  <a:pt x="16035" y="6290"/>
                </a:cubicBezTo>
                <a:lnTo>
                  <a:pt x="16192" y="6177"/>
                </a:lnTo>
                <a:lnTo>
                  <a:pt x="16276" y="6286"/>
                </a:lnTo>
                <a:cubicBezTo>
                  <a:pt x="16311" y="6261"/>
                  <a:pt x="16109" y="5932"/>
                  <a:pt x="16298" y="5864"/>
                </a:cubicBezTo>
                <a:cubicBezTo>
                  <a:pt x="16576" y="5699"/>
                  <a:pt x="16803" y="5434"/>
                  <a:pt x="17063" y="5248"/>
                </a:cubicBezTo>
                <a:cubicBezTo>
                  <a:pt x="17114" y="5312"/>
                  <a:pt x="17096" y="5393"/>
                  <a:pt x="17077" y="5474"/>
                </a:cubicBezTo>
                <a:cubicBezTo>
                  <a:pt x="17107" y="5452"/>
                  <a:pt x="17138" y="5405"/>
                  <a:pt x="17190" y="5405"/>
                </a:cubicBezTo>
                <a:cubicBezTo>
                  <a:pt x="17198" y="5405"/>
                  <a:pt x="17206" y="5406"/>
                  <a:pt x="17215" y="5409"/>
                </a:cubicBezTo>
                <a:cubicBezTo>
                  <a:pt x="17062" y="5350"/>
                  <a:pt x="17252" y="5247"/>
                  <a:pt x="17166" y="5241"/>
                </a:cubicBezTo>
                <a:cubicBezTo>
                  <a:pt x="17119" y="4835"/>
                  <a:pt x="17548" y="4865"/>
                  <a:pt x="17553" y="4557"/>
                </a:cubicBezTo>
                <a:cubicBezTo>
                  <a:pt x="17367" y="4320"/>
                  <a:pt x="14456" y="377"/>
                  <a:pt x="14219" y="107"/>
                </a:cubicBezTo>
                <a:cubicBezTo>
                  <a:pt x="14265" y="74"/>
                  <a:pt x="14312" y="40"/>
                  <a:pt x="14346" y="40"/>
                </a:cubicBezTo>
                <a:cubicBezTo>
                  <a:pt x="14350" y="40"/>
                  <a:pt x="14353" y="41"/>
                  <a:pt x="14357" y="42"/>
                </a:cubicBezTo>
                <a:cubicBezTo>
                  <a:pt x="14338" y="27"/>
                  <a:pt x="14316" y="21"/>
                  <a:pt x="14292" y="21"/>
                </a:cubicBezTo>
                <a:cubicBezTo>
                  <a:pt x="14230" y="21"/>
                  <a:pt x="14163" y="65"/>
                  <a:pt x="14150" y="124"/>
                </a:cubicBezTo>
                <a:lnTo>
                  <a:pt x="14269" y="275"/>
                </a:lnTo>
                <a:cubicBezTo>
                  <a:pt x="14248" y="319"/>
                  <a:pt x="14231" y="332"/>
                  <a:pt x="14215" y="332"/>
                </a:cubicBezTo>
                <a:cubicBezTo>
                  <a:pt x="14186" y="332"/>
                  <a:pt x="14159" y="290"/>
                  <a:pt x="14121" y="290"/>
                </a:cubicBezTo>
                <a:cubicBezTo>
                  <a:pt x="14104" y="290"/>
                  <a:pt x="14085" y="298"/>
                  <a:pt x="14062" y="323"/>
                </a:cubicBezTo>
                <a:cubicBezTo>
                  <a:pt x="13952" y="210"/>
                  <a:pt x="14033" y="93"/>
                  <a:pt x="14114" y="1"/>
                </a:cubicBezTo>
                <a:close/>
              </a:path>
            </a:pathLst>
          </a:custGeom>
          <a:solidFill>
            <a:srgbClr val="B51F2C">
              <a:alpha val="79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3"/>
          <p:cNvSpPr txBox="1">
            <a:spLocks noGrp="1"/>
          </p:cNvSpPr>
          <p:nvPr>
            <p:ph type="title"/>
          </p:nvPr>
        </p:nvSpPr>
        <p:spPr>
          <a:xfrm>
            <a:off x="720000" y="631468"/>
            <a:ext cx="230546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outline</a:t>
            </a:r>
          </a:p>
        </p:txBody>
      </p:sp>
      <p:sp>
        <p:nvSpPr>
          <p:cNvPr id="480" name="Google Shape;480;p33"/>
          <p:cNvSpPr txBox="1">
            <a:spLocks noGrp="1"/>
          </p:cNvSpPr>
          <p:nvPr>
            <p:ph type="title" idx="2"/>
          </p:nvPr>
        </p:nvSpPr>
        <p:spPr>
          <a:xfrm>
            <a:off x="719963" y="174975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1" name="Google Shape;481;p33"/>
          <p:cNvSpPr txBox="1">
            <a:spLocks noGrp="1"/>
          </p:cNvSpPr>
          <p:nvPr>
            <p:ph type="title" idx="3"/>
          </p:nvPr>
        </p:nvSpPr>
        <p:spPr>
          <a:xfrm>
            <a:off x="719963" y="320401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82" name="Google Shape;482;p33"/>
          <p:cNvSpPr txBox="1">
            <a:spLocks noGrp="1"/>
          </p:cNvSpPr>
          <p:nvPr>
            <p:ph type="title" idx="4"/>
          </p:nvPr>
        </p:nvSpPr>
        <p:spPr>
          <a:xfrm>
            <a:off x="3419238" y="174975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3" name="Google Shape;483;p33"/>
          <p:cNvSpPr txBox="1">
            <a:spLocks noGrp="1"/>
          </p:cNvSpPr>
          <p:nvPr>
            <p:ph type="title" idx="5"/>
          </p:nvPr>
        </p:nvSpPr>
        <p:spPr>
          <a:xfrm>
            <a:off x="3419238" y="320401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84" name="Google Shape;484;p33"/>
          <p:cNvSpPr txBox="1">
            <a:spLocks noGrp="1"/>
          </p:cNvSpPr>
          <p:nvPr>
            <p:ph type="title" idx="6"/>
          </p:nvPr>
        </p:nvSpPr>
        <p:spPr>
          <a:xfrm>
            <a:off x="6118513" y="174975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86" name="Google Shape;486;p33"/>
          <p:cNvSpPr txBox="1">
            <a:spLocks noGrp="1"/>
          </p:cNvSpPr>
          <p:nvPr>
            <p:ph type="subTitle" idx="1"/>
          </p:nvPr>
        </p:nvSpPr>
        <p:spPr>
          <a:xfrm>
            <a:off x="719963" y="2197338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About the game</a:t>
            </a:r>
            <a:endParaRPr dirty="0"/>
          </a:p>
        </p:txBody>
      </p:sp>
      <p:sp>
        <p:nvSpPr>
          <p:cNvPr id="487" name="Google Shape;487;p33"/>
          <p:cNvSpPr txBox="1">
            <a:spLocks noGrp="1"/>
          </p:cNvSpPr>
          <p:nvPr>
            <p:ph type="subTitle" idx="8"/>
          </p:nvPr>
        </p:nvSpPr>
        <p:spPr>
          <a:xfrm>
            <a:off x="3419238" y="2197350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parameters</a:t>
            </a:r>
            <a:endParaRPr dirty="0"/>
          </a:p>
        </p:txBody>
      </p:sp>
      <p:sp>
        <p:nvSpPr>
          <p:cNvPr id="488" name="Google Shape;488;p33"/>
          <p:cNvSpPr txBox="1">
            <a:spLocks noGrp="1"/>
          </p:cNvSpPr>
          <p:nvPr>
            <p:ph type="subTitle" idx="9"/>
          </p:nvPr>
        </p:nvSpPr>
        <p:spPr>
          <a:xfrm>
            <a:off x="6118513" y="2197350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visualization</a:t>
            </a:r>
          </a:p>
        </p:txBody>
      </p:sp>
      <p:sp>
        <p:nvSpPr>
          <p:cNvPr id="489" name="Google Shape;489;p33"/>
          <p:cNvSpPr txBox="1">
            <a:spLocks noGrp="1"/>
          </p:cNvSpPr>
          <p:nvPr>
            <p:ph type="subTitle" idx="13"/>
          </p:nvPr>
        </p:nvSpPr>
        <p:spPr>
          <a:xfrm>
            <a:off x="719963" y="3651620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Our Model</a:t>
            </a:r>
          </a:p>
        </p:txBody>
      </p:sp>
      <p:sp>
        <p:nvSpPr>
          <p:cNvPr id="490" name="Google Shape;490;p33"/>
          <p:cNvSpPr txBox="1">
            <a:spLocks noGrp="1"/>
          </p:cNvSpPr>
          <p:nvPr>
            <p:ph type="subTitle" idx="14"/>
          </p:nvPr>
        </p:nvSpPr>
        <p:spPr>
          <a:xfrm>
            <a:off x="3419238" y="3651620"/>
            <a:ext cx="23055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dirty="0"/>
              <a:t>Validation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EC9DFA1-E552-4C98-A52E-3785050F4A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2</a:t>
            </a:fld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1EE6DEE-4ED5-4B6C-961C-685768752F11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26" name="Google Shape;437;p31">
              <a:extLst>
                <a:ext uri="{FF2B5EF4-FFF2-40B4-BE49-F238E27FC236}">
                  <a16:creationId xmlns:a16="http://schemas.microsoft.com/office/drawing/2014/main" id="{BE76A9E6-FD29-49CE-A09A-7B6E1B87D6A7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40;p31">
              <a:hlinkClick r:id="rId3" action="ppaction://hlinksldjump"/>
              <a:extLst>
                <a:ext uri="{FF2B5EF4-FFF2-40B4-BE49-F238E27FC236}">
                  <a16:creationId xmlns:a16="http://schemas.microsoft.com/office/drawing/2014/main" id="{E96ACF4A-558F-4CDB-8226-ADFFC03EF5BA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28" name="Google Shape;441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D71F3CF6-FB53-40AF-B280-FB9EEA00462F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29" name="Google Shape;442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977E1B30-BF51-4074-97DF-F6A42DA0F9CA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30" name="Google Shape;443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02300588-84D9-428A-B52B-DF47C3F54F1A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31" name="Google Shape;444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36C6BBCB-8D9B-4132-BA8F-96E8D0103D54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32" name="Google Shape;445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3C9BF905-C1DB-4B09-980E-27814C560E75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33" name="Google Shape;446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20D36CEF-6F2A-4872-AB4C-A9FDF4A658F5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34" name="Google Shape;447;p31">
              <a:extLst>
                <a:ext uri="{FF2B5EF4-FFF2-40B4-BE49-F238E27FC236}">
                  <a16:creationId xmlns:a16="http://schemas.microsoft.com/office/drawing/2014/main" id="{D057D48E-5B2A-41DB-9C5A-2820404548AF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48;p31">
              <a:extLst>
                <a:ext uri="{FF2B5EF4-FFF2-40B4-BE49-F238E27FC236}">
                  <a16:creationId xmlns:a16="http://schemas.microsoft.com/office/drawing/2014/main" id="{E1834F50-B259-488B-9092-9BE7459DD372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" name="圖片 36">
            <a:extLst>
              <a:ext uri="{FF2B5EF4-FFF2-40B4-BE49-F238E27FC236}">
                <a16:creationId xmlns:a16="http://schemas.microsoft.com/office/drawing/2014/main" id="{27962FDC-4FE7-4FE7-B213-CA687CD4BE9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305898" y="-116581"/>
            <a:ext cx="780379" cy="54581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0ECA95A-A5DD-424E-A53B-52A2C4920828}"/>
              </a:ext>
            </a:extLst>
          </p:cNvPr>
          <p:cNvSpPr txBox="1"/>
          <p:nvPr/>
        </p:nvSpPr>
        <p:spPr>
          <a:xfrm>
            <a:off x="719963" y="2602791"/>
            <a:ext cx="1061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遊戲介紹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FDD3961-06EF-4CA0-AF0F-DFA34947DEDB}"/>
              </a:ext>
            </a:extLst>
          </p:cNvPr>
          <p:cNvSpPr txBox="1"/>
          <p:nvPr/>
        </p:nvSpPr>
        <p:spPr>
          <a:xfrm>
            <a:off x="3419238" y="2602791"/>
            <a:ext cx="1541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可調參數說明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6EF4DBEB-94A1-4EF2-AA08-1D40CA36F0FC}"/>
              </a:ext>
            </a:extLst>
          </p:cNvPr>
          <p:cNvSpPr txBox="1"/>
          <p:nvPr/>
        </p:nvSpPr>
        <p:spPr>
          <a:xfrm>
            <a:off x="6118512" y="2602791"/>
            <a:ext cx="1436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視覺化遊戲數據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EE67A1B-E8F7-4E54-AA35-834606859F97}"/>
              </a:ext>
            </a:extLst>
          </p:cNvPr>
          <p:cNvSpPr txBox="1"/>
          <p:nvPr/>
        </p:nvSpPr>
        <p:spPr>
          <a:xfrm>
            <a:off x="719963" y="4049659"/>
            <a:ext cx="1061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建模過程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49A7D4F-6318-473E-B3F6-D6432A07C00B}"/>
              </a:ext>
            </a:extLst>
          </p:cNvPr>
          <p:cNvSpPr txBox="1"/>
          <p:nvPr/>
        </p:nvSpPr>
        <p:spPr>
          <a:xfrm>
            <a:off x="3419238" y="4049659"/>
            <a:ext cx="1632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驗證分析</a:t>
            </a:r>
          </a:p>
        </p:txBody>
      </p:sp>
      <p:sp>
        <p:nvSpPr>
          <p:cNvPr id="3" name="Google Shape;483;p33">
            <a:extLst>
              <a:ext uri="{FF2B5EF4-FFF2-40B4-BE49-F238E27FC236}">
                <a16:creationId xmlns:a16="http://schemas.microsoft.com/office/drawing/2014/main" id="{9F3047C3-5510-10B1-DFED-452CCAB2157B}"/>
              </a:ext>
            </a:extLst>
          </p:cNvPr>
          <p:cNvSpPr txBox="1">
            <a:spLocks/>
          </p:cNvSpPr>
          <p:nvPr/>
        </p:nvSpPr>
        <p:spPr>
          <a:xfrm>
            <a:off x="6118513" y="320401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</a:t>
            </a:r>
            <a:r>
              <a:rPr lang="en-US" dirty="0"/>
              <a:t>6</a:t>
            </a:r>
            <a:endParaRPr lang="en" dirty="0"/>
          </a:p>
        </p:txBody>
      </p:sp>
      <p:sp>
        <p:nvSpPr>
          <p:cNvPr id="4" name="Google Shape;490;p33">
            <a:extLst>
              <a:ext uri="{FF2B5EF4-FFF2-40B4-BE49-F238E27FC236}">
                <a16:creationId xmlns:a16="http://schemas.microsoft.com/office/drawing/2014/main" id="{95C80DF3-E18E-4D5B-750B-7515741C0AA5}"/>
              </a:ext>
            </a:extLst>
          </p:cNvPr>
          <p:cNvSpPr txBox="1">
            <a:spLocks/>
          </p:cNvSpPr>
          <p:nvPr/>
        </p:nvSpPr>
        <p:spPr>
          <a:xfrm>
            <a:off x="6118513" y="3651620"/>
            <a:ext cx="230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dirty="0"/>
              <a:t>DEMO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2814DB6-C74B-FBDE-AACD-72E7D28FBDF8}"/>
              </a:ext>
            </a:extLst>
          </p:cNvPr>
          <p:cNvSpPr txBox="1"/>
          <p:nvPr/>
        </p:nvSpPr>
        <p:spPr>
          <a:xfrm>
            <a:off x="6118513" y="4049659"/>
            <a:ext cx="1632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實際執行結果展示</a:t>
            </a:r>
          </a:p>
        </p:txBody>
      </p:sp>
    </p:spTree>
    <p:extLst>
      <p:ext uri="{BB962C8B-B14F-4D97-AF65-F5344CB8AC3E}">
        <p14:creationId xmlns:p14="http://schemas.microsoft.com/office/powerpoint/2010/main" val="103420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>
          <a:extLst>
            <a:ext uri="{FF2B5EF4-FFF2-40B4-BE49-F238E27FC236}">
              <a16:creationId xmlns:a16="http://schemas.microsoft.com/office/drawing/2014/main" id="{139F2912-1E4E-3679-5929-2155B012A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AF7BC4E7-3A99-9D56-BF5E-9EC4B2286755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4" name="Google Shape;437;p31">
              <a:extLst>
                <a:ext uri="{FF2B5EF4-FFF2-40B4-BE49-F238E27FC236}">
                  <a16:creationId xmlns:a16="http://schemas.microsoft.com/office/drawing/2014/main" id="{AE9EC2A3-7039-49A0-A635-FF842B6F9B6F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0;p31">
              <a:hlinkClick r:id="rId3" action="ppaction://hlinksldjump"/>
              <a:extLst>
                <a:ext uri="{FF2B5EF4-FFF2-40B4-BE49-F238E27FC236}">
                  <a16:creationId xmlns:a16="http://schemas.microsoft.com/office/drawing/2014/main" id="{701C35DD-C998-61E8-48A2-F0D5011446C0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6" name="Google Shape;441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A733BD1A-FF51-4C96-A254-E15A24B8C828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7" name="Google Shape;442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851C6C66-2460-89AF-84BB-393975D9EF85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11" name="Google Shape;443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8AC50F4E-CD97-6D83-7AE9-1503D9257908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2" name="Google Shape;444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EAB11976-F92C-79C0-AE64-C2F04B9F5F58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13" name="Google Shape;445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8C5162D0-56B1-DD3B-4CC6-6ACC0F16D6D3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14" name="Google Shape;446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3E3D262B-3B23-AD34-D97B-D9FBEF201E8E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15" name="Google Shape;447;p31">
              <a:extLst>
                <a:ext uri="{FF2B5EF4-FFF2-40B4-BE49-F238E27FC236}">
                  <a16:creationId xmlns:a16="http://schemas.microsoft.com/office/drawing/2014/main" id="{78B6ABCD-9AC3-4826-4CE7-C85804F554B1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31">
              <a:extLst>
                <a:ext uri="{FF2B5EF4-FFF2-40B4-BE49-F238E27FC236}">
                  <a16:creationId xmlns:a16="http://schemas.microsoft.com/office/drawing/2014/main" id="{FA512BB9-949B-DB6C-B02F-FD4281B28AAF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38">
            <a:extLst>
              <a:ext uri="{FF2B5EF4-FFF2-40B4-BE49-F238E27FC236}">
                <a16:creationId xmlns:a16="http://schemas.microsoft.com/office/drawing/2014/main" id="{99DF3A9E-B1CC-1171-EAF3-E9D9143E0E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30936"/>
            <a:ext cx="7704000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  <a:sym typeface="Arial"/>
              </a:rPr>
              <a:t>模型輸入特徵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9ED64B4-B62D-9B9C-6132-DC6E01A12F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16" name="Google Shape;528;p35">
            <a:extLst>
              <a:ext uri="{FF2B5EF4-FFF2-40B4-BE49-F238E27FC236}">
                <a16:creationId xmlns:a16="http://schemas.microsoft.com/office/drawing/2014/main" id="{1BAFB0EB-0B61-50D4-429A-5D005A505ABA}"/>
              </a:ext>
            </a:extLst>
          </p:cNvPr>
          <p:cNvSpPr txBox="1">
            <a:spLocks/>
          </p:cNvSpPr>
          <p:nvPr/>
        </p:nvSpPr>
        <p:spPr>
          <a:xfrm>
            <a:off x="716615" y="1504088"/>
            <a:ext cx="5400000" cy="53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zh-TW" altLang="en-US" sz="20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差異</a:t>
            </a:r>
            <a:r>
              <a:rPr lang="zh-TW" alt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zh-TW" altLang="en-US" sz="20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特徵  </a:t>
            </a:r>
            <a:r>
              <a:rPr lang="en-US" altLang="zh-TW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zh-TW" sz="16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*_diff</a:t>
            </a:r>
            <a:r>
              <a:rPr lang="zh-TW" altLang="en-US" sz="16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TW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  <a:endParaRPr lang="en-US" sz="1200" b="1" dirty="0">
              <a:solidFill>
                <a:schemeClr val="bg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Google Shape;529;p35">
            <a:extLst>
              <a:ext uri="{FF2B5EF4-FFF2-40B4-BE49-F238E27FC236}">
                <a16:creationId xmlns:a16="http://schemas.microsoft.com/office/drawing/2014/main" id="{47D9C213-6FA3-EAE8-6545-147A5AC1CFAE}"/>
              </a:ext>
            </a:extLst>
          </p:cNvPr>
          <p:cNvSpPr txBox="1">
            <a:spLocks/>
          </p:cNvSpPr>
          <p:nvPr/>
        </p:nvSpPr>
        <p:spPr>
          <a:xfrm>
            <a:off x="716616" y="2876550"/>
            <a:ext cx="5400000" cy="5367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0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比率特徵 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Bebas Neue" panose="020F0502020204030204" charset="0"/>
                <a:sym typeface="Arial"/>
              </a:rPr>
              <a:t>(</a:t>
            </a:r>
            <a:r>
              <a:rPr kumimoji="0" lang="en-US" altLang="zh-TW" sz="16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Bebas Neue" panose="020F0502020204030204" charset="0"/>
                <a:sym typeface="Arial"/>
              </a:rPr>
              <a:t>*_ratio</a:t>
            </a:r>
            <a:r>
              <a:rPr kumimoji="0" lang="zh-TW" altLang="en-US" sz="16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Bebas Neue" panose="020F0502020204030204" charset="0"/>
                <a:sym typeface="Arial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Bebas Neue" panose="020F0502020204030204" charset="0"/>
                <a:sym typeface="Arial"/>
              </a:rPr>
              <a:t>)</a:t>
            </a:r>
            <a:endParaRPr lang="en-US" sz="1200" dirty="0">
              <a:solidFill>
                <a:schemeClr val="bg1">
                  <a:lumMod val="50000"/>
                  <a:lumOff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8" name="Google Shape;530;p35">
            <a:extLst>
              <a:ext uri="{FF2B5EF4-FFF2-40B4-BE49-F238E27FC236}">
                <a16:creationId xmlns:a16="http://schemas.microsoft.com/office/drawing/2014/main" id="{F679E309-5F10-BA03-49AE-E9400C994E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616" y="1950998"/>
            <a:ext cx="6103283" cy="560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計算兩位選手間各項屬性的差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體格屬性：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weight_diff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,</a:t>
            </a:r>
            <a:r>
              <a:rPr lang="zh-TW" alt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 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height_diff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, </a:t>
            </a:r>
            <a:r>
              <a:rPr lang="zh-TW" alt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 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reach_diff</a:t>
            </a:r>
            <a:endParaRPr lang="en-US" altLang="zh-TW" dirty="0">
              <a:solidFill>
                <a:schemeClr val="bg1">
                  <a:lumMod val="50000"/>
                  <a:lumOff val="50000"/>
                </a:schemeClr>
              </a:solidFill>
              <a:latin typeface="Bebas Neue" panose="020B0606020202050201" pitchFamily="34" charset="0"/>
              <a:ea typeface="Yu Gothic UI" panose="020B0500000000000000" pitchFamily="34" charset="-128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戰鬥能力：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power_diff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, </a:t>
            </a:r>
            <a:r>
              <a:rPr lang="zh-TW" alt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 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speed_diff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, </a:t>
            </a:r>
            <a:r>
              <a:rPr lang="zh-TW" alt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 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stamina_diff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, </a:t>
            </a:r>
            <a:r>
              <a:rPr lang="zh-TW" alt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 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defense_diff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, 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chin_diff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, </a:t>
            </a:r>
            <a:r>
              <a:rPr lang="zh-TW" alt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 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experience_diff</a:t>
            </a:r>
            <a:endParaRPr lang="en-US" altLang="zh-TW" dirty="0">
              <a:solidFill>
                <a:schemeClr val="bg1">
                  <a:lumMod val="50000"/>
                  <a:lumOff val="50000"/>
                </a:schemeClr>
              </a:solidFill>
              <a:latin typeface="Bebas Neue" panose="020B0606020202050201" pitchFamily="34" charset="0"/>
              <a:ea typeface="Yu Gothic UI" panose="020B0500000000000000" pitchFamily="34" charset="-128"/>
            </a:endParaRPr>
          </a:p>
        </p:txBody>
      </p:sp>
      <p:sp>
        <p:nvSpPr>
          <p:cNvPr id="19" name="Google Shape;531;p35">
            <a:extLst>
              <a:ext uri="{FF2B5EF4-FFF2-40B4-BE49-F238E27FC236}">
                <a16:creationId xmlns:a16="http://schemas.microsoft.com/office/drawing/2014/main" id="{75B6083F-5AC0-0FE0-B436-281D9CC3429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6617" y="3323460"/>
            <a:ext cx="6304538" cy="560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Aft>
                <a:spcPts val="5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只針對戰鬥相關屬性計算比率</a:t>
            </a:r>
            <a:endParaRPr lang="en-US" altLang="zh-TW" sz="1200"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戰鬥能力：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power_ratio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,</a:t>
            </a:r>
            <a:r>
              <a:rPr lang="zh-TW" alt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 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speed_ratio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,</a:t>
            </a:r>
            <a:r>
              <a:rPr lang="zh-TW" alt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 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stamina_ratio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, </a:t>
            </a:r>
            <a:r>
              <a:rPr lang="zh-TW" alt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 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defense_ratio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, </a:t>
            </a:r>
            <a:r>
              <a:rPr lang="zh-TW" alt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 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chin_ratio</a:t>
            </a:r>
            <a:endParaRPr lang="en-US" altLang="zh-TW" dirty="0">
              <a:solidFill>
                <a:schemeClr val="bg1">
                  <a:lumMod val="50000"/>
                  <a:lumOff val="50000"/>
                </a:schemeClr>
              </a:solidFill>
              <a:latin typeface="Bebas Neue" panose="020B0606020202050201" pitchFamily="34" charset="0"/>
              <a:ea typeface="Yu Gothic UI" panose="020B0500000000000000" pitchFamily="34" charset="-128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27E00664-2C26-CA63-6E22-C624C0A9C06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4178057" y="-153662"/>
            <a:ext cx="1212321" cy="616497"/>
          </a:xfrm>
          <a:prstGeom prst="rect">
            <a:avLst/>
          </a:prstGeom>
        </p:spPr>
      </p:pic>
      <p:sp>
        <p:nvSpPr>
          <p:cNvPr id="24" name="Google Shape;747;p43">
            <a:extLst>
              <a:ext uri="{FF2B5EF4-FFF2-40B4-BE49-F238E27FC236}">
                <a16:creationId xmlns:a16="http://schemas.microsoft.com/office/drawing/2014/main" id="{CED688E6-AC5E-A81D-CB77-4AB4F771E91A}"/>
              </a:ext>
            </a:extLst>
          </p:cNvPr>
          <p:cNvSpPr txBox="1">
            <a:spLocks/>
          </p:cNvSpPr>
          <p:nvPr/>
        </p:nvSpPr>
        <p:spPr>
          <a:xfrm>
            <a:off x="3293653" y="823285"/>
            <a:ext cx="3345300" cy="38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i="1" dirty="0">
                <a:solidFill>
                  <a:schemeClr val="bg1">
                    <a:lumMod val="10000"/>
                    <a:lumOff val="9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計算原始數據所得到的衍生特徵</a:t>
            </a:r>
            <a:endParaRPr lang="en-US" altLang="zh-TW" sz="1000" i="1" dirty="0">
              <a:solidFill>
                <a:schemeClr val="bg1">
                  <a:lumMod val="10000"/>
                  <a:lumOff val="9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3D246280-EDD7-E9CF-F8C9-C8033CD7D5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7285" y="3119996"/>
            <a:ext cx="4312570" cy="15432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E52781D-0AF5-69C3-1AE4-9AC4E4E6E4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7285" y="1748560"/>
            <a:ext cx="4243980" cy="1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7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>
          <a:extLst>
            <a:ext uri="{FF2B5EF4-FFF2-40B4-BE49-F238E27FC236}">
              <a16:creationId xmlns:a16="http://schemas.microsoft.com/office/drawing/2014/main" id="{EE7B9F22-21A6-262C-469C-A1E14243A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E5391D9A-F0D0-A4BB-950B-F111FF8ECC47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4" name="Google Shape;437;p31">
              <a:extLst>
                <a:ext uri="{FF2B5EF4-FFF2-40B4-BE49-F238E27FC236}">
                  <a16:creationId xmlns:a16="http://schemas.microsoft.com/office/drawing/2014/main" id="{AA8C55C2-738B-6614-F365-BEAB6FA83403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0;p31">
              <a:hlinkClick r:id="rId3" action="ppaction://hlinksldjump"/>
              <a:extLst>
                <a:ext uri="{FF2B5EF4-FFF2-40B4-BE49-F238E27FC236}">
                  <a16:creationId xmlns:a16="http://schemas.microsoft.com/office/drawing/2014/main" id="{6579BB85-4590-3C92-7576-9AFD7FFAB5DD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6" name="Google Shape;441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8B633340-DFB5-9D6F-B5BB-8D94C7938E59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7" name="Google Shape;442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B96B3DA4-9856-E2A8-6039-1BC3CE00A400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11" name="Google Shape;443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1B45D535-57A5-53AA-582B-5E7A06E6CE68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2" name="Google Shape;444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86FDF51A-FC1A-D44B-B053-800330C20E06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13" name="Google Shape;445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AACD6759-40CF-644C-CF0F-70CF6B6F7B54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14" name="Google Shape;446;p31">
              <a:hlinkClick r:id="rId8" action="ppaction://hlinksldjump"/>
              <a:extLst>
                <a:ext uri="{FF2B5EF4-FFF2-40B4-BE49-F238E27FC236}">
                  <a16:creationId xmlns:a16="http://schemas.microsoft.com/office/drawing/2014/main" id="{AEB6165A-04E1-4579-C05E-70B1EDD0578D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15" name="Google Shape;447;p31">
              <a:extLst>
                <a:ext uri="{FF2B5EF4-FFF2-40B4-BE49-F238E27FC236}">
                  <a16:creationId xmlns:a16="http://schemas.microsoft.com/office/drawing/2014/main" id="{B3606098-C230-D78C-E266-3EC180C0CBC9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31">
              <a:extLst>
                <a:ext uri="{FF2B5EF4-FFF2-40B4-BE49-F238E27FC236}">
                  <a16:creationId xmlns:a16="http://schemas.microsoft.com/office/drawing/2014/main" id="{34E07765-5EBD-038E-BB06-5A7A0A71B883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38">
            <a:extLst>
              <a:ext uri="{FF2B5EF4-FFF2-40B4-BE49-F238E27FC236}">
                <a16:creationId xmlns:a16="http://schemas.microsoft.com/office/drawing/2014/main" id="{4ED3647E-656B-7781-6E07-8739E7B681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30936"/>
            <a:ext cx="7704000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  <a:sym typeface="Arial"/>
              </a:rPr>
              <a:t>模型輸入特徵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6E8103F-1B54-5CA1-1AA8-E5EEC27234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16" name="Google Shape;528;p35">
            <a:extLst>
              <a:ext uri="{FF2B5EF4-FFF2-40B4-BE49-F238E27FC236}">
                <a16:creationId xmlns:a16="http://schemas.microsoft.com/office/drawing/2014/main" id="{8EC39CB3-4E59-1A9E-BC6D-6D0171123D1D}"/>
              </a:ext>
            </a:extLst>
          </p:cNvPr>
          <p:cNvSpPr txBox="1">
            <a:spLocks/>
          </p:cNvSpPr>
          <p:nvPr/>
        </p:nvSpPr>
        <p:spPr>
          <a:xfrm>
            <a:off x="716615" y="1504088"/>
            <a:ext cx="5400000" cy="53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82161F">
                    <a:lumMod val="60000"/>
                    <a:lumOff val="40000"/>
                  </a:srgbClr>
                </a:solidFill>
                <a:effectLst/>
                <a:uLnTx/>
                <a:uFillTx/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  <a:sym typeface="Arial"/>
              </a:rPr>
              <a:t>綜合評分特徵 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Yu Gothic UI Semibold" panose="020B0700000000000000" pitchFamily="34" charset="-128"/>
                <a:cs typeface="Arial"/>
                <a:sym typeface="Arial"/>
              </a:rPr>
              <a:t>(</a:t>
            </a:r>
            <a:r>
              <a:rPr kumimoji="0" lang="en-US" altLang="zh-TW" sz="1600" b="0" i="1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Yu Gothic UI Semibold" panose="020B0700000000000000" pitchFamily="34" charset="-128"/>
                <a:cs typeface="Arial"/>
                <a:sym typeface="Arial"/>
              </a:rPr>
              <a:t>fighter_score_diff</a:t>
            </a:r>
            <a:r>
              <a:rPr kumimoji="0" lang="en-US" altLang="zh-TW" sz="16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Yu Gothic UI Semibold" panose="020B0700000000000000" pitchFamily="34" charset="-128"/>
                <a:cs typeface="Arial"/>
                <a:sym typeface="Arial"/>
              </a:rPr>
              <a:t> </a:t>
            </a:r>
            <a:r>
              <a:rPr kumimoji="0" lang="zh-TW" altLang="en-US" sz="16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Yu Gothic UI Semibold" panose="020B0700000000000000" pitchFamily="34" charset="-128"/>
                <a:cs typeface="Arial"/>
                <a:sym typeface="Arial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Yu Gothic UI Semibold" panose="020B0700000000000000" pitchFamily="34" charset="-128"/>
                <a:cs typeface="Arial"/>
                <a:sym typeface="Arial"/>
              </a:rPr>
              <a:t>)</a:t>
            </a: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  <a:lumOff val="50000"/>
                </a:schemeClr>
              </a:solidFill>
              <a:effectLst/>
              <a:uLnTx/>
              <a:uFillTx/>
              <a:latin typeface="Yu Gothic UI Semibold" panose="020B0700000000000000" pitchFamily="34" charset="-128"/>
              <a:ea typeface="Yu Gothic UI Semibold" panose="020B0700000000000000" pitchFamily="34" charset="-128"/>
              <a:cs typeface="Arial"/>
              <a:sym typeface="Arial"/>
            </a:endParaRPr>
          </a:p>
        </p:txBody>
      </p:sp>
      <p:sp>
        <p:nvSpPr>
          <p:cNvPr id="18" name="Google Shape;530;p35">
            <a:extLst>
              <a:ext uri="{FF2B5EF4-FFF2-40B4-BE49-F238E27FC236}">
                <a16:creationId xmlns:a16="http://schemas.microsoft.com/office/drawing/2014/main" id="{002358E8-C93F-D0E3-ADC0-5EAC2F08A7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616" y="1950998"/>
            <a:ext cx="6103283" cy="2485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將多個戰鬥相關屬性加權求和，計算選手的綜合實力評分，使用如下權重計算：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力量 </a:t>
            </a:r>
            <a:r>
              <a:rPr lang="en-US" altLang="zh-TW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(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 Semibold" panose="020B0700000000000000" pitchFamily="34" charset="-128"/>
              </a:rPr>
              <a:t>power</a:t>
            </a:r>
            <a:r>
              <a:rPr lang="en-US" altLang="zh-TW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：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0.25</a:t>
            </a:r>
          </a:p>
          <a:p>
            <a:pPr marL="17145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速度 </a:t>
            </a:r>
            <a:r>
              <a:rPr lang="en-US" altLang="zh-TW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(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 Semibold" panose="020B0700000000000000" pitchFamily="34" charset="-128"/>
              </a:rPr>
              <a:t>speed</a:t>
            </a:r>
            <a:r>
              <a:rPr lang="en-US" altLang="zh-TW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：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0.20</a:t>
            </a:r>
          </a:p>
          <a:p>
            <a:pPr marL="171450" indent="-171450">
              <a:lnSpc>
                <a:spcPct val="13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耐力 </a:t>
            </a:r>
            <a:r>
              <a:rPr lang="en-US" altLang="zh-TW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(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 Semibold" panose="020B0700000000000000" pitchFamily="34" charset="-128"/>
              </a:rPr>
              <a:t>stamina</a:t>
            </a:r>
            <a:r>
              <a:rPr lang="en-US" altLang="zh-TW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：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0.15</a:t>
            </a:r>
          </a:p>
          <a:p>
            <a:pPr marL="171450" indent="-171450">
              <a:lnSpc>
                <a:spcPct val="13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防禦 </a:t>
            </a:r>
            <a:r>
              <a:rPr lang="en-US" altLang="zh-TW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(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 Semibold" panose="020B0700000000000000" pitchFamily="34" charset="-128"/>
              </a:rPr>
              <a:t>defense</a:t>
            </a:r>
            <a:r>
              <a:rPr lang="en-US" altLang="zh-TW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：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0.20</a:t>
            </a:r>
          </a:p>
          <a:p>
            <a:pPr marL="171450" indent="-171450">
              <a:lnSpc>
                <a:spcPct val="13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下巴抗擊打能力 </a:t>
            </a:r>
            <a:r>
              <a:rPr lang="en-US" altLang="zh-TW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(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 Semibold" panose="020B0700000000000000" pitchFamily="34" charset="-128"/>
              </a:rPr>
              <a:t>chin</a:t>
            </a:r>
            <a:r>
              <a:rPr lang="en-US" altLang="zh-TW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：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0.10</a:t>
            </a:r>
          </a:p>
          <a:p>
            <a:pPr marL="171450" indent="-171450">
              <a:lnSpc>
                <a:spcPct val="13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經驗 </a:t>
            </a:r>
            <a:r>
              <a:rPr lang="en-US" altLang="zh-TW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(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 Semibold" panose="020B0700000000000000" pitchFamily="34" charset="-128"/>
              </a:rPr>
              <a:t>experience</a:t>
            </a:r>
            <a:r>
              <a:rPr lang="en-US" altLang="zh-TW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：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0.10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39B69A7E-D460-B12B-9BC8-9BDE2D1F234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4178057" y="-153662"/>
            <a:ext cx="1212321" cy="616497"/>
          </a:xfrm>
          <a:prstGeom prst="rect">
            <a:avLst/>
          </a:prstGeom>
        </p:spPr>
      </p:pic>
      <p:sp>
        <p:nvSpPr>
          <p:cNvPr id="24" name="Google Shape;747;p43">
            <a:extLst>
              <a:ext uri="{FF2B5EF4-FFF2-40B4-BE49-F238E27FC236}">
                <a16:creationId xmlns:a16="http://schemas.microsoft.com/office/drawing/2014/main" id="{3E8C242A-3A32-882E-6393-76B6F5F03E8D}"/>
              </a:ext>
            </a:extLst>
          </p:cNvPr>
          <p:cNvSpPr txBox="1">
            <a:spLocks/>
          </p:cNvSpPr>
          <p:nvPr/>
        </p:nvSpPr>
        <p:spPr>
          <a:xfrm>
            <a:off x="3293653" y="823285"/>
            <a:ext cx="3345300" cy="38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i="1" dirty="0">
                <a:solidFill>
                  <a:schemeClr val="bg1">
                    <a:lumMod val="10000"/>
                    <a:lumOff val="9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計算原始數據所得到的衍生特徵</a:t>
            </a:r>
            <a:endParaRPr lang="en-US" altLang="zh-TW" sz="1000" i="1" dirty="0">
              <a:solidFill>
                <a:schemeClr val="bg1">
                  <a:lumMod val="10000"/>
                  <a:lumOff val="9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FBCE525B-6BA5-1647-491F-B66E6902E4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8267" y="2396327"/>
            <a:ext cx="2546388" cy="1594707"/>
          </a:xfrm>
          <a:prstGeom prst="rect">
            <a:avLst/>
          </a:prstGeom>
        </p:spPr>
      </p:pic>
      <p:pic>
        <p:nvPicPr>
          <p:cNvPr id="619" name="圖片 618">
            <a:extLst>
              <a:ext uri="{FF2B5EF4-FFF2-40B4-BE49-F238E27FC236}">
                <a16:creationId xmlns:a16="http://schemas.microsoft.com/office/drawing/2014/main" id="{892DCF3C-A110-DFCE-A7C2-708CA5F8B8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4465" y="1756423"/>
            <a:ext cx="4775549" cy="1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7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>
          <a:extLst>
            <a:ext uri="{FF2B5EF4-FFF2-40B4-BE49-F238E27FC236}">
              <a16:creationId xmlns:a16="http://schemas.microsoft.com/office/drawing/2014/main" id="{B0036D08-750D-7536-82A7-F70510459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E7833E2E-2D45-2D88-3CFB-67AE1FA74018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4" name="Google Shape;437;p31">
              <a:extLst>
                <a:ext uri="{FF2B5EF4-FFF2-40B4-BE49-F238E27FC236}">
                  <a16:creationId xmlns:a16="http://schemas.microsoft.com/office/drawing/2014/main" id="{4FF643BE-6164-B82A-122C-B6BEAD5104F4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0;p31">
              <a:hlinkClick r:id="rId3" action="ppaction://hlinksldjump"/>
              <a:extLst>
                <a:ext uri="{FF2B5EF4-FFF2-40B4-BE49-F238E27FC236}">
                  <a16:creationId xmlns:a16="http://schemas.microsoft.com/office/drawing/2014/main" id="{343168DF-B9BE-0273-36FF-422250F3FF8A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6" name="Google Shape;441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33594E67-F93B-A460-378C-EE923205C019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7" name="Google Shape;442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9B540743-61D2-AE37-E224-D97D8C20531A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11" name="Google Shape;443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78ECBD84-E0D2-81C5-6CE8-DE7A5875B4BC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2" name="Google Shape;444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0B62DB3D-B144-6D99-FB54-BD1AACDF0AB7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13" name="Google Shape;445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6C101A8E-3CA4-0555-C869-C8B7307C522B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14" name="Google Shape;446;p31">
              <a:hlinkClick r:id="rId8" action="ppaction://hlinksldjump"/>
              <a:extLst>
                <a:ext uri="{FF2B5EF4-FFF2-40B4-BE49-F238E27FC236}">
                  <a16:creationId xmlns:a16="http://schemas.microsoft.com/office/drawing/2014/main" id="{FF6A03D9-97FC-BD29-531C-1C1DCBD2E77B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15" name="Google Shape;447;p31">
              <a:extLst>
                <a:ext uri="{FF2B5EF4-FFF2-40B4-BE49-F238E27FC236}">
                  <a16:creationId xmlns:a16="http://schemas.microsoft.com/office/drawing/2014/main" id="{BDE06B00-4838-E79E-213F-D043CC452DEE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31">
              <a:extLst>
                <a:ext uri="{FF2B5EF4-FFF2-40B4-BE49-F238E27FC236}">
                  <a16:creationId xmlns:a16="http://schemas.microsoft.com/office/drawing/2014/main" id="{5A149481-BE05-4157-2E2A-92F0B5F490A5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38">
            <a:extLst>
              <a:ext uri="{FF2B5EF4-FFF2-40B4-BE49-F238E27FC236}">
                <a16:creationId xmlns:a16="http://schemas.microsoft.com/office/drawing/2014/main" id="{5CEAAEEC-37E5-83C7-D971-8F8B131254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30936"/>
            <a:ext cx="7704000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  <a:sym typeface="Arial"/>
              </a:rPr>
              <a:t>特殊計算指標 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6C13140-F6BC-DFEF-9F93-BBC649645C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16" name="Google Shape;528;p35">
            <a:extLst>
              <a:ext uri="{FF2B5EF4-FFF2-40B4-BE49-F238E27FC236}">
                <a16:creationId xmlns:a16="http://schemas.microsoft.com/office/drawing/2014/main" id="{3078211D-AE85-0404-655A-6AA72BF03EDD}"/>
              </a:ext>
            </a:extLst>
          </p:cNvPr>
          <p:cNvSpPr txBox="1">
            <a:spLocks/>
          </p:cNvSpPr>
          <p:nvPr/>
        </p:nvSpPr>
        <p:spPr>
          <a:xfrm>
            <a:off x="716615" y="1504088"/>
            <a:ext cx="5400000" cy="53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TW" altLang="en-US" sz="2000" i="1" dirty="0">
                <a:solidFill>
                  <a:srgbClr val="82161F">
                    <a:lumMod val="60000"/>
                    <a:lumOff val="4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  <a:sym typeface="Arial"/>
              </a:rPr>
              <a:t>物理優勢指標 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Yu Gothic UI Semibold" panose="020B0700000000000000" pitchFamily="34" charset="-128"/>
                <a:cs typeface="Arial"/>
                <a:sym typeface="Arial"/>
              </a:rPr>
              <a:t>(</a:t>
            </a:r>
            <a:r>
              <a:rPr kumimoji="0" lang="en-US" altLang="zh-TW" sz="1600" b="0" i="1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Yu Gothic UI Semibold" panose="020B0700000000000000" pitchFamily="34" charset="-128"/>
                <a:cs typeface="Arial"/>
                <a:sym typeface="Arial"/>
              </a:rPr>
              <a:t>physical_advantage</a:t>
            </a:r>
            <a:r>
              <a:rPr kumimoji="0" lang="en-US" altLang="zh-TW" sz="16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Yu Gothic UI Semibold" panose="020B0700000000000000" pitchFamily="34" charset="-128"/>
                <a:cs typeface="Arial"/>
                <a:sym typeface="Arial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Yu Gothic UI Semibold" panose="020B0700000000000000" pitchFamily="34" charset="-128"/>
                <a:cs typeface="Arial"/>
                <a:sym typeface="Arial"/>
              </a:rPr>
              <a:t>)</a:t>
            </a: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  <a:lumOff val="50000"/>
                </a:schemeClr>
              </a:solidFill>
              <a:effectLst/>
              <a:uLnTx/>
              <a:uFillTx/>
              <a:latin typeface="Yu Gothic UI Semibold" panose="020B0700000000000000" pitchFamily="34" charset="-128"/>
              <a:ea typeface="Yu Gothic UI Semibold" panose="020B0700000000000000" pitchFamily="34" charset="-128"/>
              <a:cs typeface="Arial"/>
              <a:sym typeface="Arial"/>
            </a:endParaRPr>
          </a:p>
        </p:txBody>
      </p:sp>
      <p:sp>
        <p:nvSpPr>
          <p:cNvPr id="18" name="Google Shape;530;p35">
            <a:extLst>
              <a:ext uri="{FF2B5EF4-FFF2-40B4-BE49-F238E27FC236}">
                <a16:creationId xmlns:a16="http://schemas.microsoft.com/office/drawing/2014/main" id="{16BFF7DF-6A39-E9A3-2E44-FA64ED1786F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616" y="1950998"/>
            <a:ext cx="6103283" cy="2485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在於體格方面的比較，量化選手在身體條件上的優勢：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體重優勢 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 Semibold" panose="020B0700000000000000" pitchFamily="34" charset="-128"/>
              </a:rPr>
              <a:t>(</a:t>
            </a:r>
            <a:r>
              <a:rPr lang="en-US" altLang="zh-TW" dirty="0" err="1">
                <a:solidFill>
                  <a:schemeClr val="bg2"/>
                </a:solidFill>
                <a:latin typeface="Bebas Neue" panose="020B0606020202050201" pitchFamily="34" charset="0"/>
                <a:ea typeface="Yu Gothic UI Semibold" panose="020B0700000000000000" pitchFamily="34" charset="-128"/>
              </a:rPr>
              <a:t>weight_adv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 Semibold" panose="020B0700000000000000" pitchFamily="34" charset="-128"/>
              </a:rPr>
              <a:t>)</a:t>
            </a: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：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 </a:t>
            </a:r>
          </a:p>
          <a:p>
            <a:pPr marL="17145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bg1">
                  <a:lumMod val="50000"/>
                  <a:lumOff val="50000"/>
                </a:schemeClr>
              </a:solidFill>
              <a:latin typeface="Bebas Neue" panose="020B0606020202050201" pitchFamily="34" charset="0"/>
              <a:ea typeface="Yu Gothic UI" panose="020B0500000000000000" pitchFamily="34" charset="-128"/>
            </a:endParaRPr>
          </a:p>
          <a:p>
            <a:pPr marL="17145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臂展身高比</a:t>
            </a:r>
            <a:r>
              <a:rPr lang="zh-TW" altLang="en-US" dirty="0">
                <a:solidFill>
                  <a:schemeClr val="bg2"/>
                </a:solidFill>
                <a:latin typeface="Bebas Neue" panose="020B0606020202050201" pitchFamily="34" charset="0"/>
                <a:ea typeface="Yu Gothic UI Semibold" panose="020B0700000000000000" pitchFamily="34" charset="-128"/>
              </a:rPr>
              <a:t>優勢 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 Semibold" panose="020B0700000000000000" pitchFamily="34" charset="-128"/>
              </a:rPr>
              <a:t>(</a:t>
            </a:r>
            <a:r>
              <a:rPr lang="en-US" altLang="zh-TW" dirty="0" err="1">
                <a:solidFill>
                  <a:schemeClr val="bg2"/>
                </a:solidFill>
                <a:latin typeface="Bebas Neue" panose="020B0606020202050201" pitchFamily="34" charset="0"/>
                <a:ea typeface="Yu Gothic UI Semibold" panose="020B0700000000000000" pitchFamily="34" charset="-128"/>
              </a:rPr>
              <a:t>reach_height_ratio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 Semibold" panose="020B0700000000000000" pitchFamily="34" charset="-128"/>
              </a:rPr>
              <a:t>)</a:t>
            </a: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：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 </a:t>
            </a:r>
          </a:p>
          <a:p>
            <a:pPr marL="171450" lvl="0" indent="-171450" algn="l" rtl="0">
              <a:lnSpc>
                <a:spcPct val="35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bg1">
                  <a:lumMod val="50000"/>
                  <a:lumOff val="50000"/>
                </a:schemeClr>
              </a:solidFill>
              <a:latin typeface="Bebas Neue" panose="020B0606020202050201" pitchFamily="34" charset="0"/>
              <a:ea typeface="Yu Gothic UI" panose="020B0500000000000000" pitchFamily="34" charset="-128"/>
            </a:endParaRPr>
          </a:p>
          <a:p>
            <a:pPr marL="171450" indent="-171450">
              <a:lnSpc>
                <a:spcPct val="13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 Semibold" panose="020B0700000000000000" pitchFamily="34" charset="-128"/>
              </a:rPr>
              <a:t>BMI </a:t>
            </a: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指數優勢 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 Semibold" panose="020B0700000000000000" pitchFamily="34" charset="-128"/>
              </a:rPr>
              <a:t>(</a:t>
            </a:r>
            <a:r>
              <a:rPr lang="en-US" altLang="zh-TW" dirty="0" err="1">
                <a:solidFill>
                  <a:schemeClr val="bg2"/>
                </a:solidFill>
                <a:latin typeface="Bebas Neue" panose="020B0606020202050201" pitchFamily="34" charset="0"/>
                <a:ea typeface="Yu Gothic UI Semibold" panose="020B0700000000000000" pitchFamily="34" charset="-128"/>
              </a:rPr>
              <a:t>bmi_advantage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 Semibold" panose="020B0700000000000000" pitchFamily="34" charset="-128"/>
              </a:rPr>
              <a:t>)</a:t>
            </a: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：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 </a:t>
            </a:r>
            <a:endParaRPr lang="en-US" altLang="zh-TW" dirty="0">
              <a:solidFill>
                <a:schemeClr val="bg1">
                  <a:lumMod val="50000"/>
                  <a:lumOff val="50000"/>
                </a:schemeClr>
              </a:solidFill>
              <a:latin typeface="Bebas Neue" panose="020B0606020202050201" pitchFamily="34" charset="0"/>
              <a:ea typeface="Yu Gothic UI" panose="020B0500000000000000" pitchFamily="34" charset="-128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19A2AC8-47C6-8751-D45F-7022C4F6B76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4178057" y="-153662"/>
            <a:ext cx="1212321" cy="616497"/>
          </a:xfrm>
          <a:prstGeom prst="rect">
            <a:avLst/>
          </a:prstGeom>
        </p:spPr>
      </p:pic>
      <p:sp>
        <p:nvSpPr>
          <p:cNvPr id="24" name="Google Shape;747;p43">
            <a:extLst>
              <a:ext uri="{FF2B5EF4-FFF2-40B4-BE49-F238E27FC236}">
                <a16:creationId xmlns:a16="http://schemas.microsoft.com/office/drawing/2014/main" id="{B86CC5F3-A477-25D1-23AB-4D2447766998}"/>
              </a:ext>
            </a:extLst>
          </p:cNvPr>
          <p:cNvSpPr txBox="1">
            <a:spLocks/>
          </p:cNvSpPr>
          <p:nvPr/>
        </p:nvSpPr>
        <p:spPr>
          <a:xfrm>
            <a:off x="3293653" y="823285"/>
            <a:ext cx="3345300" cy="38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i="1" dirty="0">
                <a:solidFill>
                  <a:schemeClr val="bg1">
                    <a:lumMod val="10000"/>
                    <a:lumOff val="9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加權原始數據所得到的特殊指標</a:t>
            </a:r>
            <a:endParaRPr lang="en-US" altLang="zh-TW" sz="1000" i="1" dirty="0">
              <a:solidFill>
                <a:schemeClr val="bg1">
                  <a:lumMod val="10000"/>
                  <a:lumOff val="9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5BF93B1-582A-1E70-F4AB-0FCAF2B065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8823" y="2652732"/>
            <a:ext cx="4424027" cy="18004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C8C5994-9D57-C4FD-C316-34A63B65C4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8823" y="3102728"/>
            <a:ext cx="4466896" cy="58301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DE77CB5-1599-3C62-ADA4-1975B173E6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8823" y="3998835"/>
            <a:ext cx="4269701" cy="591585"/>
          </a:xfrm>
          <a:prstGeom prst="rect">
            <a:avLst/>
          </a:prstGeom>
        </p:spPr>
      </p:pic>
      <p:pic>
        <p:nvPicPr>
          <p:cNvPr id="620" name="圖片 619">
            <a:extLst>
              <a:ext uri="{FF2B5EF4-FFF2-40B4-BE49-F238E27FC236}">
                <a16:creationId xmlns:a16="http://schemas.microsoft.com/office/drawing/2014/main" id="{8DFE1908-CFCB-8B26-01DA-C7899B79D6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18285" y="1756423"/>
            <a:ext cx="4355438" cy="1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41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>
          <a:extLst>
            <a:ext uri="{FF2B5EF4-FFF2-40B4-BE49-F238E27FC236}">
              <a16:creationId xmlns:a16="http://schemas.microsoft.com/office/drawing/2014/main" id="{5FF2EE6A-3543-87AD-3FE7-9E2AB30B9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34077019-8C5C-B910-6E07-9971CCE84BD6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4" name="Google Shape;437;p31">
              <a:extLst>
                <a:ext uri="{FF2B5EF4-FFF2-40B4-BE49-F238E27FC236}">
                  <a16:creationId xmlns:a16="http://schemas.microsoft.com/office/drawing/2014/main" id="{99538847-9064-0281-4B0F-237BA5B340F6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0;p31">
              <a:hlinkClick r:id="rId3" action="ppaction://hlinksldjump"/>
              <a:extLst>
                <a:ext uri="{FF2B5EF4-FFF2-40B4-BE49-F238E27FC236}">
                  <a16:creationId xmlns:a16="http://schemas.microsoft.com/office/drawing/2014/main" id="{65C3C747-7F49-3B4C-71E4-DEA0ECDF3C1B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6" name="Google Shape;441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85533D7F-A5F0-F43C-A381-A40F8BE30A28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7" name="Google Shape;442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07ABF8D3-20D4-5161-201A-5526D45974D4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11" name="Google Shape;443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A3B83103-52CF-586D-3F51-6A54409DB0FA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2" name="Google Shape;444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BF620507-3CC8-C125-22F9-2ABC7A82FA5A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13" name="Google Shape;445;p31">
              <a:hlinkClick r:id="rId3" action="ppaction://hlinksldjump"/>
              <a:extLst>
                <a:ext uri="{FF2B5EF4-FFF2-40B4-BE49-F238E27FC236}">
                  <a16:creationId xmlns:a16="http://schemas.microsoft.com/office/drawing/2014/main" id="{1480BBB9-4130-5B6A-BDEB-96534741E9A6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14" name="Google Shape;446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A03F6D59-E00A-C749-541E-9A12897D3661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15" name="Google Shape;447;p31">
              <a:extLst>
                <a:ext uri="{FF2B5EF4-FFF2-40B4-BE49-F238E27FC236}">
                  <a16:creationId xmlns:a16="http://schemas.microsoft.com/office/drawing/2014/main" id="{71FA810E-A48F-361F-CD1F-E6F2313086EE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31">
              <a:extLst>
                <a:ext uri="{FF2B5EF4-FFF2-40B4-BE49-F238E27FC236}">
                  <a16:creationId xmlns:a16="http://schemas.microsoft.com/office/drawing/2014/main" id="{A9F6BBC0-1D36-F73D-F3A1-DDB9C50FB654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38">
            <a:extLst>
              <a:ext uri="{FF2B5EF4-FFF2-40B4-BE49-F238E27FC236}">
                <a16:creationId xmlns:a16="http://schemas.microsoft.com/office/drawing/2014/main" id="{0C53F05E-E955-E42E-4763-B56224AD70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30936"/>
            <a:ext cx="7704000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  <a:sym typeface="Arial"/>
              </a:rPr>
              <a:t>特殊計算指標 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09C01AF-A993-8B5D-8AE3-3557EA848C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16" name="Google Shape;528;p35">
            <a:extLst>
              <a:ext uri="{FF2B5EF4-FFF2-40B4-BE49-F238E27FC236}">
                <a16:creationId xmlns:a16="http://schemas.microsoft.com/office/drawing/2014/main" id="{71A44BF0-A1BD-63A3-9ADD-E68CF2BCCF07}"/>
              </a:ext>
            </a:extLst>
          </p:cNvPr>
          <p:cNvSpPr txBox="1">
            <a:spLocks/>
          </p:cNvSpPr>
          <p:nvPr/>
        </p:nvSpPr>
        <p:spPr>
          <a:xfrm>
            <a:off x="716615" y="1504088"/>
            <a:ext cx="5400000" cy="53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TW" altLang="en-US" sz="2000" i="1" dirty="0">
                <a:solidFill>
                  <a:srgbClr val="82161F">
                    <a:lumMod val="60000"/>
                    <a:lumOff val="4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  <a:sym typeface="Arial"/>
              </a:rPr>
              <a:t>技術優勢指標 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Yu Gothic UI Semibold" panose="020B0700000000000000" pitchFamily="34" charset="-128"/>
                <a:cs typeface="Arial"/>
                <a:sym typeface="Arial"/>
              </a:rPr>
              <a:t>(</a:t>
            </a:r>
            <a:r>
              <a:rPr kumimoji="0" lang="en-US" altLang="zh-TW" sz="1600" b="0" i="1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Yu Gothic UI Semibold" panose="020B0700000000000000" pitchFamily="34" charset="-128"/>
                <a:cs typeface="Arial"/>
                <a:sym typeface="Arial"/>
              </a:rPr>
              <a:t>technical_advantage</a:t>
            </a:r>
            <a:r>
              <a:rPr kumimoji="0" lang="en-US" altLang="zh-TW" sz="16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Yu Gothic UI Semibold" panose="020B0700000000000000" pitchFamily="34" charset="-128"/>
                <a:cs typeface="Arial"/>
                <a:sym typeface="Arial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Yu Gothic UI Semibold" panose="020B0700000000000000" pitchFamily="34" charset="-128"/>
                <a:cs typeface="Arial"/>
                <a:sym typeface="Arial"/>
              </a:rPr>
              <a:t>)</a:t>
            </a: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  <a:lumOff val="50000"/>
                </a:schemeClr>
              </a:solidFill>
              <a:effectLst/>
              <a:uLnTx/>
              <a:uFillTx/>
              <a:latin typeface="Yu Gothic UI Semibold" panose="020B0700000000000000" pitchFamily="34" charset="-128"/>
              <a:ea typeface="Yu Gothic UI Semibold" panose="020B0700000000000000" pitchFamily="34" charset="-128"/>
              <a:cs typeface="Arial"/>
              <a:sym typeface="Arial"/>
            </a:endParaRPr>
          </a:p>
        </p:txBody>
      </p:sp>
      <p:sp>
        <p:nvSpPr>
          <p:cNvPr id="18" name="Google Shape;530;p35">
            <a:extLst>
              <a:ext uri="{FF2B5EF4-FFF2-40B4-BE49-F238E27FC236}">
                <a16:creationId xmlns:a16="http://schemas.microsoft.com/office/drawing/2014/main" id="{E4C30792-D7FB-65DD-43E7-37084C27F1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616" y="1950998"/>
            <a:ext cx="6103283" cy="2485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聚焦技能和戰鬥經驗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量化選手在技術上的優勢：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速度力量比 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 Semibold" panose="020B0700000000000000" pitchFamily="34" charset="-128"/>
              </a:rPr>
              <a:t>(</a:t>
            </a:r>
            <a:r>
              <a:rPr lang="en-US" altLang="zh-TW" dirty="0" err="1">
                <a:solidFill>
                  <a:schemeClr val="bg2"/>
                </a:solidFill>
                <a:latin typeface="Bebas Neue" panose="020B0606020202050201" pitchFamily="34" charset="0"/>
                <a:ea typeface="Yu Gothic UI Semibold" panose="020B0700000000000000" pitchFamily="34" charset="-128"/>
              </a:rPr>
              <a:t>speed_power_ratio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 Semibold" panose="020B0700000000000000" pitchFamily="34" charset="-128"/>
              </a:rPr>
              <a:t>)</a:t>
            </a: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：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 </a:t>
            </a:r>
          </a:p>
          <a:p>
            <a:pPr marL="171450" lvl="0" indent="-171450" algn="l" rtl="0">
              <a:lnSpc>
                <a:spcPct val="35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bg1">
                  <a:lumMod val="50000"/>
                  <a:lumOff val="50000"/>
                </a:schemeClr>
              </a:solidFill>
              <a:latin typeface="Bebas Neue" panose="020B0606020202050201" pitchFamily="34" charset="0"/>
              <a:ea typeface="Yu Gothic UI" panose="020B0500000000000000" pitchFamily="34" charset="-128"/>
            </a:endParaRPr>
          </a:p>
          <a:p>
            <a:pPr marL="17145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防禦效率 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 Semibold" panose="020B0700000000000000" pitchFamily="34" charset="-128"/>
              </a:rPr>
              <a:t>(</a:t>
            </a:r>
            <a:r>
              <a:rPr lang="en-US" altLang="zh-TW" dirty="0" err="1">
                <a:solidFill>
                  <a:schemeClr val="bg2"/>
                </a:solidFill>
                <a:latin typeface="Bebas Neue" panose="020B0606020202050201" pitchFamily="34" charset="0"/>
                <a:ea typeface="Yu Gothic UI Semibold" panose="020B0700000000000000" pitchFamily="34" charset="-128"/>
              </a:rPr>
              <a:t>defense_efficiency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 Semibold" panose="020B0700000000000000" pitchFamily="34" charset="-128"/>
              </a:rPr>
              <a:t>)</a:t>
            </a: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：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 </a:t>
            </a:r>
          </a:p>
          <a:p>
            <a:pPr marL="171450" lvl="0" indent="-171450" algn="l" rtl="0">
              <a:lnSpc>
                <a:spcPct val="35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bg1">
                  <a:lumMod val="50000"/>
                  <a:lumOff val="50000"/>
                </a:schemeClr>
              </a:solidFill>
              <a:latin typeface="Bebas Neue" panose="020B0606020202050201" pitchFamily="34" charset="0"/>
              <a:ea typeface="Yu Gothic UI" panose="020B0500000000000000" pitchFamily="34" charset="-128"/>
            </a:endParaRPr>
          </a:p>
          <a:p>
            <a:pPr marL="171450" indent="-171450">
              <a:lnSpc>
                <a:spcPct val="13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2"/>
                </a:solidFill>
                <a:latin typeface="Bebas Neue" panose="020B0606020202050201" pitchFamily="34" charset="0"/>
                <a:ea typeface="Yu Gothic UI Semibold" panose="020B0700000000000000" pitchFamily="34" charset="-128"/>
              </a:rPr>
              <a:t>經驗修正 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 Semibold" panose="020B0700000000000000" pitchFamily="34" charset="-128"/>
              </a:rPr>
              <a:t>(</a:t>
            </a:r>
            <a:r>
              <a:rPr lang="en-US" altLang="zh-TW" dirty="0" err="1">
                <a:solidFill>
                  <a:schemeClr val="bg2"/>
                </a:solidFill>
                <a:latin typeface="Bebas Neue" panose="020B0606020202050201" pitchFamily="34" charset="0"/>
                <a:ea typeface="Yu Gothic UI Semibold" panose="020B0700000000000000" pitchFamily="34" charset="-128"/>
              </a:rPr>
              <a:t>experience_modifier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 Semibold" panose="020B0700000000000000" pitchFamily="34" charset="-128"/>
              </a:rPr>
              <a:t>)</a:t>
            </a: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：</a:t>
            </a:r>
            <a:r>
              <a:rPr lang="en-US" altLang="zh-TW" dirty="0">
                <a:solidFill>
                  <a:schemeClr val="bg2"/>
                </a:solidFill>
                <a:latin typeface="Bebas Neue" panose="020B0606020202050201" pitchFamily="34" charset="0"/>
                <a:ea typeface="Yu Gothic UI" panose="020B0500000000000000" pitchFamily="34" charset="-128"/>
              </a:rPr>
              <a:t> </a:t>
            </a:r>
            <a:endParaRPr lang="en-US" altLang="zh-TW" dirty="0">
              <a:solidFill>
                <a:schemeClr val="bg1">
                  <a:lumMod val="50000"/>
                  <a:lumOff val="50000"/>
                </a:schemeClr>
              </a:solidFill>
              <a:latin typeface="Bebas Neue" panose="020B0606020202050201" pitchFamily="34" charset="0"/>
              <a:ea typeface="Yu Gothic UI" panose="020B0500000000000000" pitchFamily="34" charset="-128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C6689F9D-91C8-A2EB-D554-B5B64E3CE0C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4178057" y="-153662"/>
            <a:ext cx="1212321" cy="616497"/>
          </a:xfrm>
          <a:prstGeom prst="rect">
            <a:avLst/>
          </a:prstGeom>
        </p:spPr>
      </p:pic>
      <p:sp>
        <p:nvSpPr>
          <p:cNvPr id="24" name="Google Shape;747;p43">
            <a:extLst>
              <a:ext uri="{FF2B5EF4-FFF2-40B4-BE49-F238E27FC236}">
                <a16:creationId xmlns:a16="http://schemas.microsoft.com/office/drawing/2014/main" id="{C991B086-1FF6-A3F1-2F8F-D6EDAD167F07}"/>
              </a:ext>
            </a:extLst>
          </p:cNvPr>
          <p:cNvSpPr txBox="1">
            <a:spLocks/>
          </p:cNvSpPr>
          <p:nvPr/>
        </p:nvSpPr>
        <p:spPr>
          <a:xfrm>
            <a:off x="3293653" y="823285"/>
            <a:ext cx="3345300" cy="38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i="1" dirty="0">
                <a:solidFill>
                  <a:schemeClr val="bg1">
                    <a:lumMod val="10000"/>
                    <a:lumOff val="9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加權原始數據所得到的特殊指標</a:t>
            </a:r>
            <a:endParaRPr lang="en-US" altLang="zh-TW" sz="1000" i="1" dirty="0">
              <a:solidFill>
                <a:schemeClr val="bg1">
                  <a:lumMod val="10000"/>
                  <a:lumOff val="9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6F02A58C-9C11-DF27-5031-EB76D90044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444" y="2649630"/>
            <a:ext cx="4381159" cy="54871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F654841-8ACA-B6DC-5AEF-F5C813234E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444" y="3526784"/>
            <a:ext cx="4724107" cy="583011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9FB801B0-68B2-E954-744E-6A9E9077DD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8824" y="4411673"/>
            <a:ext cx="5452871" cy="162900"/>
          </a:xfrm>
          <a:prstGeom prst="rect">
            <a:avLst/>
          </a:prstGeom>
        </p:spPr>
      </p:pic>
      <p:pic>
        <p:nvPicPr>
          <p:cNvPr id="617" name="圖片 616">
            <a:extLst>
              <a:ext uri="{FF2B5EF4-FFF2-40B4-BE49-F238E27FC236}">
                <a16:creationId xmlns:a16="http://schemas.microsoft.com/office/drawing/2014/main" id="{489F9A39-DFC1-DB90-E784-670F8DE193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18323" y="1762914"/>
            <a:ext cx="4904154" cy="13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36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5"/>
          <p:cNvSpPr txBox="1">
            <a:spLocks noGrp="1"/>
          </p:cNvSpPr>
          <p:nvPr>
            <p:ph type="subTitle" idx="4"/>
          </p:nvPr>
        </p:nvSpPr>
        <p:spPr>
          <a:xfrm>
            <a:off x="716617" y="1519449"/>
            <a:ext cx="23481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神經層</a:t>
            </a:r>
            <a:endParaRPr lang="en-US" altLang="zh-TW" sz="2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</a:rPr>
              <a:t>Neural</a:t>
            </a:r>
            <a:r>
              <a:rPr lang="zh-TW" alt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Layer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529" name="Google Shape;529;p35"/>
          <p:cNvSpPr txBox="1">
            <a:spLocks noGrp="1"/>
          </p:cNvSpPr>
          <p:nvPr>
            <p:ph type="subTitle" idx="5"/>
          </p:nvPr>
        </p:nvSpPr>
        <p:spPr>
          <a:xfrm>
            <a:off x="3394541" y="1519449"/>
            <a:ext cx="23481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激活層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bg2"/>
                </a:solidFill>
              </a:rPr>
              <a:t>Activation</a:t>
            </a:r>
            <a:r>
              <a:rPr lang="zh-TW" altLang="en-US" dirty="0">
                <a:solidFill>
                  <a:schemeClr val="bg2"/>
                </a:solidFill>
              </a:rPr>
              <a:t> </a:t>
            </a:r>
            <a:r>
              <a:rPr lang="en-US" altLang="zh-TW" dirty="0">
                <a:solidFill>
                  <a:schemeClr val="bg2"/>
                </a:solidFill>
              </a:rPr>
              <a:t>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0" name="Google Shape;530;p35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716626" y="2404749"/>
                <a:ext cx="2348100" cy="175577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71450" lvl="0" indent="-171450" algn="l" rtl="0">
                  <a:spcBef>
                    <a:spcPts val="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zh-TW" altLang="en-US" sz="1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目的：</a:t>
                </a:r>
                <a:br>
                  <a:rPr lang="en-US" altLang="zh-TW" sz="1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1000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執行線性變換並更新權重和偏差。</a:t>
                </a:r>
                <a:endParaRPr lang="en-US" altLang="zh-TW" sz="1000" dirty="0">
                  <a:solidFill>
                    <a:schemeClr val="bg1">
                      <a:lumMod val="25000"/>
                      <a:lumOff val="75000"/>
                    </a:schemeClr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  <a:p>
                <a:pPr marL="171450" lvl="0" indent="-171450"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zh-TW" altLang="en-US" sz="1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前向傳播：</a:t>
                </a:r>
                <a:br>
                  <a:rPr lang="en-US" altLang="zh-TW" sz="1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1000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計算 </a:t>
                </a:r>
                <a14:m>
                  <m:oMath xmlns:m="http://schemas.openxmlformats.org/officeDocument/2006/math">
                    <m:r>
                      <a:rPr lang="en-US" altLang="zh-TW" sz="1000" i="1" dirty="0" smtClean="0">
                        <a:solidFill>
                          <a:schemeClr val="bg1">
                            <a:lumMod val="25000"/>
                            <a:lumOff val="75000"/>
                          </a:schemeClr>
                        </a:solidFill>
                        <a:latin typeface="Cambria Math" panose="02040503050406030204" pitchFamily="18" charset="0"/>
                        <a:ea typeface="Yu Gothic UI" panose="020B0500000000000000" pitchFamily="34" charset="-128"/>
                      </a:rPr>
                      <m:t>𝑍</m:t>
                    </m:r>
                    <m:r>
                      <a:rPr lang="en-US" altLang="zh-TW" sz="1000" i="1" dirty="0" smtClean="0">
                        <a:solidFill>
                          <a:schemeClr val="bg1">
                            <a:lumMod val="25000"/>
                            <a:lumOff val="75000"/>
                          </a:schemeClr>
                        </a:solidFill>
                        <a:latin typeface="Cambria Math" panose="02040503050406030204" pitchFamily="18" charset="0"/>
                        <a:ea typeface="Yu Gothic UI" panose="020B0500000000000000" pitchFamily="34" charset="-128"/>
                      </a:rPr>
                      <m:t>=</m:t>
                    </m:r>
                    <m:sSub>
                      <m:sSubPr>
                        <m:ctrlPr>
                          <a:rPr lang="en-US" altLang="zh-TW" sz="1000" i="1" dirty="0" smtClean="0">
                            <a:solidFill>
                              <a:schemeClr val="bg1">
                                <a:lumMod val="25000"/>
                                <a:lumOff val="75000"/>
                              </a:schemeClr>
                            </a:solidFill>
                            <a:latin typeface="Cambria Math" panose="02040503050406030204" pitchFamily="18" charset="0"/>
                            <a:ea typeface="Yu Gothic UI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bg1">
                                <a:lumMod val="25000"/>
                                <a:lumOff val="75000"/>
                              </a:schemeClr>
                            </a:solidFill>
                            <a:latin typeface="Cambria Math" panose="02040503050406030204" pitchFamily="18" charset="0"/>
                            <a:ea typeface="Yu Gothic UI" panose="020B0500000000000000" pitchFamily="34" charset="-128"/>
                          </a:rPr>
                          <m:t>𝐴</m:t>
                        </m:r>
                      </m:e>
                      <m:sub>
                        <m:r>
                          <a:rPr lang="en-US" altLang="zh-TW" sz="1000" i="1" dirty="0">
                            <a:solidFill>
                              <a:schemeClr val="bg1">
                                <a:lumMod val="25000"/>
                                <a:lumOff val="75000"/>
                              </a:schemeClr>
                            </a:solidFill>
                            <a:latin typeface="Cambria Math" panose="02040503050406030204" pitchFamily="18" charset="0"/>
                            <a:ea typeface="Yu Gothic UI" panose="020B0500000000000000" pitchFamily="34" charset="-128"/>
                          </a:rPr>
                          <m:t>𝑝𝑟𝑒𝑣</m:t>
                        </m:r>
                      </m:sub>
                    </m:sSub>
                    <m:r>
                      <a:rPr lang="en-US" altLang="zh-TW" sz="1000" i="1" dirty="0" smtClean="0">
                        <a:solidFill>
                          <a:schemeClr val="bg1">
                            <a:lumMod val="25000"/>
                            <a:lumOff val="75000"/>
                          </a:schemeClr>
                        </a:solidFill>
                        <a:latin typeface="Cambria Math" panose="02040503050406030204" pitchFamily="18" charset="0"/>
                        <a:ea typeface="Yu Gothic UI" panose="020B0500000000000000" pitchFamily="34" charset="-128"/>
                      </a:rPr>
                      <m:t>∗</m:t>
                    </m:r>
                    <m:r>
                      <a:rPr lang="en-US" altLang="zh-TW" sz="1000" i="1" dirty="0" smtClean="0">
                        <a:solidFill>
                          <a:schemeClr val="bg1">
                            <a:lumMod val="25000"/>
                            <a:lumOff val="75000"/>
                          </a:schemeClr>
                        </a:solidFill>
                        <a:latin typeface="Cambria Math" panose="02040503050406030204" pitchFamily="18" charset="0"/>
                        <a:ea typeface="Yu Gothic UI" panose="020B0500000000000000" pitchFamily="34" charset="-128"/>
                      </a:rPr>
                      <m:t>𝑊</m:t>
                    </m:r>
                    <m:r>
                      <a:rPr lang="en-US" altLang="zh-TW" sz="1000" i="1" dirty="0" smtClean="0">
                        <a:solidFill>
                          <a:schemeClr val="bg1">
                            <a:lumMod val="25000"/>
                            <a:lumOff val="75000"/>
                          </a:schemeClr>
                        </a:solidFill>
                        <a:latin typeface="Cambria Math" panose="02040503050406030204" pitchFamily="18" charset="0"/>
                        <a:ea typeface="Yu Gothic UI" panose="020B0500000000000000" pitchFamily="34" charset="-128"/>
                      </a:rPr>
                      <m:t>+</m:t>
                    </m:r>
                    <m:r>
                      <a:rPr lang="en-US" altLang="zh-TW" sz="1000" i="1" dirty="0" smtClean="0">
                        <a:solidFill>
                          <a:schemeClr val="bg1">
                            <a:lumMod val="25000"/>
                            <a:lumOff val="75000"/>
                          </a:schemeClr>
                        </a:solidFill>
                        <a:latin typeface="Cambria Math" panose="02040503050406030204" pitchFamily="18" charset="0"/>
                        <a:ea typeface="Yu Gothic UI" panose="020B0500000000000000" pitchFamily="34" charset="-128"/>
                      </a:rPr>
                      <m:t>𝑏</m:t>
                    </m:r>
                  </m:oMath>
                </a14:m>
                <a:r>
                  <a:rPr lang="zh-TW" altLang="en-US" sz="1000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。</a:t>
                </a:r>
                <a:endParaRPr lang="en-US" altLang="zh-TW" sz="1000" dirty="0">
                  <a:solidFill>
                    <a:schemeClr val="bg1">
                      <a:lumMod val="25000"/>
                      <a:lumOff val="75000"/>
                    </a:schemeClr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zh-TW" altLang="en-US" sz="1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反向傳播：</a:t>
                </a:r>
                <a:br>
                  <a:rPr lang="en-US" altLang="zh-TW" sz="1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1000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計算梯度 </a:t>
                </a:r>
                <a14:m>
                  <m:oMath xmlns:m="http://schemas.openxmlformats.org/officeDocument/2006/math">
                    <m:r>
                      <a:rPr lang="en-US" altLang="zh-TW" sz="1000" i="1" dirty="0" smtClean="0">
                        <a:solidFill>
                          <a:schemeClr val="bg1">
                            <a:lumMod val="25000"/>
                            <a:lumOff val="75000"/>
                          </a:schemeClr>
                        </a:solidFill>
                        <a:latin typeface="Cambria Math" panose="02040503050406030204" pitchFamily="18" charset="0"/>
                        <a:ea typeface="Yu Gothic UI" panose="020B0500000000000000" pitchFamily="34" charset="-128"/>
                      </a:rPr>
                      <m:t>𝑑𝑊</m:t>
                    </m:r>
                  </m:oMath>
                </a14:m>
                <a:r>
                  <a:rPr lang="en-US" altLang="zh-TW" sz="1000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</a:t>
                </a:r>
                <a:r>
                  <a:rPr lang="zh-TW" altLang="en-US" sz="1000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TW" sz="1000" i="1" dirty="0" smtClean="0">
                        <a:solidFill>
                          <a:schemeClr val="bg1">
                            <a:lumMod val="25000"/>
                            <a:lumOff val="75000"/>
                          </a:schemeClr>
                        </a:solidFill>
                        <a:latin typeface="Cambria Math" panose="02040503050406030204" pitchFamily="18" charset="0"/>
                        <a:ea typeface="Yu Gothic UI" panose="020B0500000000000000" pitchFamily="34" charset="-128"/>
                      </a:rPr>
                      <m:t>𝑑𝑏</m:t>
                    </m:r>
                  </m:oMath>
                </a14:m>
                <a:r>
                  <a:rPr lang="zh-TW" altLang="en-US" sz="1000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，並傳遞給前一層。</a:t>
                </a:r>
                <a:endParaRPr lang="en-US" altLang="zh-TW" sz="1000" dirty="0">
                  <a:solidFill>
                    <a:schemeClr val="bg1">
                      <a:lumMod val="25000"/>
                      <a:lumOff val="75000"/>
                    </a:schemeClr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zh-TW" altLang="en-US" sz="1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權重更新：</a:t>
                </a:r>
                <a:br>
                  <a:rPr lang="en-US" altLang="zh-TW" sz="1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1000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使用</a:t>
                </a:r>
                <a:r>
                  <a:rPr lang="zh-TW" altLang="en-US" sz="1000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 </a:t>
                </a:r>
                <a:r>
                  <a:rPr lang="en-US" altLang="zh-TW" sz="1000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Adam </a:t>
                </a:r>
                <a:r>
                  <a:rPr lang="zh-TW" altLang="en-US" sz="1000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優化算法更新權重。</a:t>
                </a:r>
                <a:endParaRPr lang="en-US" altLang="zh-TW" sz="1000" dirty="0">
                  <a:solidFill>
                    <a:schemeClr val="bg1">
                      <a:lumMod val="25000"/>
                      <a:lumOff val="75000"/>
                    </a:schemeClr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530" name="Google Shape;530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16626" y="2404749"/>
                <a:ext cx="2348100" cy="1755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1" name="Google Shape;531;p35"/>
          <p:cNvSpPr txBox="1">
            <a:spLocks noGrp="1"/>
          </p:cNvSpPr>
          <p:nvPr>
            <p:ph type="subTitle" idx="2"/>
          </p:nvPr>
        </p:nvSpPr>
        <p:spPr>
          <a:xfrm>
            <a:off x="3394583" y="2404749"/>
            <a:ext cx="2506505" cy="1755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目的：</a:t>
            </a:r>
            <a:b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000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應用激活函數（如 </a:t>
            </a:r>
            <a:r>
              <a:rPr lang="en-US" altLang="zh-TW" sz="1000" dirty="0" err="1">
                <a:solidFill>
                  <a:schemeClr val="bg1">
                    <a:lumMod val="25000"/>
                    <a:lumOff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ReLU</a:t>
            </a:r>
            <a:r>
              <a:rPr lang="en-US" altLang="zh-TW" sz="1000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zh-TW" altLang="en-US" sz="1000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或 </a:t>
            </a:r>
            <a:r>
              <a:rPr lang="en-US" altLang="zh-TW" sz="1000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Sigmoid</a:t>
            </a:r>
            <a:r>
              <a:rPr lang="zh-TW" altLang="en-US" sz="1000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）。</a:t>
            </a:r>
            <a:endParaRPr lang="en-US" altLang="zh-TW" sz="1000" dirty="0">
              <a:solidFill>
                <a:schemeClr val="bg1">
                  <a:lumMod val="25000"/>
                  <a:lumOff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lvl="0" indent="-171450" algn="l" rtl="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前向傳播：</a:t>
            </a:r>
            <a:b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000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根據激活函數計算輸出。</a:t>
            </a:r>
            <a:endParaRPr lang="en-US" altLang="zh-TW" sz="1000" dirty="0">
              <a:solidFill>
                <a:schemeClr val="bg1">
                  <a:lumMod val="25000"/>
                  <a:lumOff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lvl="0" indent="-171450" algn="l" rtl="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反向傳播：</a:t>
            </a:r>
            <a:b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000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根據激活函數的導數計算梯度。</a:t>
            </a:r>
            <a:endParaRPr lang="en-US" altLang="zh-TW" sz="1000" dirty="0">
              <a:solidFill>
                <a:schemeClr val="bg1">
                  <a:lumMod val="25000"/>
                  <a:lumOff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lvl="0" indent="-171450" algn="l" rtl="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特別函數：</a:t>
            </a:r>
            <a:b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000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包括自定義</a:t>
            </a:r>
            <a:r>
              <a:rPr lang="zh-TW" altLang="en-US" sz="1000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的 </a:t>
            </a:r>
            <a:r>
              <a:rPr lang="en-US" altLang="zh-TW" sz="1000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Leaky Sigmoid </a:t>
            </a:r>
            <a:r>
              <a:rPr lang="zh-TW" altLang="en-US" sz="1000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激活函數，具有能調整負區間斜率的參數。</a:t>
            </a:r>
            <a:endParaRPr lang="en-US" sz="1000" dirty="0">
              <a:solidFill>
                <a:schemeClr val="bg1">
                  <a:lumMod val="25000"/>
                  <a:lumOff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32" name="Google Shape;532;p35"/>
          <p:cNvSpPr txBox="1">
            <a:spLocks noGrp="1"/>
          </p:cNvSpPr>
          <p:nvPr>
            <p:ph type="subTitle" idx="3"/>
          </p:nvPr>
        </p:nvSpPr>
        <p:spPr>
          <a:xfrm>
            <a:off x="6079282" y="2404751"/>
            <a:ext cx="2577037" cy="1755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目的：</a:t>
            </a:r>
            <a:b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000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整合多層並提供訓練、前向和反向傳播功能。</a:t>
            </a:r>
            <a:endParaRPr lang="en-US" altLang="zh-TW" sz="1000" dirty="0">
              <a:solidFill>
                <a:schemeClr val="bg1">
                  <a:lumMod val="25000"/>
                  <a:lumOff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前向傳播：</a:t>
            </a:r>
            <a:b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000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通過所有層計算最終預測。</a:t>
            </a:r>
            <a:endParaRPr lang="en-US" altLang="zh-TW" sz="1000" dirty="0">
              <a:solidFill>
                <a:schemeClr val="bg1">
                  <a:lumMod val="25000"/>
                  <a:lumOff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反向傳播：</a:t>
            </a:r>
            <a:b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000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計算梯度並進行權重更新。</a:t>
            </a:r>
            <a:endParaRPr lang="en-US" altLang="zh-TW" sz="1000" dirty="0">
              <a:solidFill>
                <a:schemeClr val="bg1">
                  <a:lumMod val="25000"/>
                  <a:lumOff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訓練過程：</a:t>
            </a:r>
            <a:b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000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支持批次訓練、學習率調整、早停和損失與準確度的記錄。</a:t>
            </a:r>
            <a:endParaRPr lang="en-US" altLang="zh-TW" sz="1000" dirty="0">
              <a:solidFill>
                <a:schemeClr val="bg1">
                  <a:lumMod val="25000"/>
                  <a:lumOff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33" name="Google Shape;533;p35"/>
          <p:cNvSpPr txBox="1">
            <a:spLocks noGrp="1"/>
          </p:cNvSpPr>
          <p:nvPr>
            <p:ph type="subTitle" idx="6"/>
          </p:nvPr>
        </p:nvSpPr>
        <p:spPr>
          <a:xfrm>
            <a:off x="6079201" y="1519449"/>
            <a:ext cx="2960024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詳細神經網絡</a:t>
            </a:r>
            <a:endParaRPr lang="en-US" altLang="zh-TW" sz="2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bg2"/>
                </a:solidFill>
              </a:rPr>
              <a:t>Detailed</a:t>
            </a:r>
            <a:r>
              <a:rPr lang="zh-TW" altLang="en-US" dirty="0">
                <a:solidFill>
                  <a:schemeClr val="bg2"/>
                </a:solidFill>
              </a:rPr>
              <a:t> </a:t>
            </a:r>
            <a:r>
              <a:rPr lang="en-US" altLang="zh-TW" dirty="0">
                <a:solidFill>
                  <a:schemeClr val="bg2"/>
                </a:solidFill>
              </a:rPr>
              <a:t>Neural</a:t>
            </a:r>
            <a:r>
              <a:rPr lang="zh-TW" altLang="en-US" dirty="0">
                <a:solidFill>
                  <a:schemeClr val="bg2"/>
                </a:solidFill>
              </a:rPr>
              <a:t> </a:t>
            </a:r>
            <a:r>
              <a:rPr lang="en-US" altLang="zh-TW" dirty="0">
                <a:solidFill>
                  <a:schemeClr val="bg2"/>
                </a:solidFill>
              </a:rPr>
              <a:t>Network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D21C539-1B5E-4D33-8E72-E5F2B17CF5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24</a:t>
            </a:fld>
            <a:endParaRPr lang="zh-TW" altLang="en-US"/>
          </a:p>
        </p:txBody>
      </p:sp>
      <p:grpSp>
        <p:nvGrpSpPr>
          <p:cNvPr id="30" name="Google Shape;1115;p57">
            <a:extLst>
              <a:ext uri="{FF2B5EF4-FFF2-40B4-BE49-F238E27FC236}">
                <a16:creationId xmlns:a16="http://schemas.microsoft.com/office/drawing/2014/main" id="{14D02A25-8137-4CDC-A59A-F63866185205}"/>
              </a:ext>
            </a:extLst>
          </p:cNvPr>
          <p:cNvGrpSpPr>
            <a:grpSpLocks noChangeAspect="1"/>
          </p:cNvGrpSpPr>
          <p:nvPr/>
        </p:nvGrpSpPr>
        <p:grpSpPr>
          <a:xfrm>
            <a:off x="2927514" y="1706719"/>
            <a:ext cx="243775" cy="135074"/>
            <a:chOff x="4791775" y="1877500"/>
            <a:chExt cx="66725" cy="36975"/>
          </a:xfrm>
          <a:solidFill>
            <a:schemeClr val="tx1">
              <a:lumMod val="85000"/>
            </a:schemeClr>
          </a:solidFill>
        </p:grpSpPr>
        <p:sp>
          <p:nvSpPr>
            <p:cNvPr id="31" name="Google Shape;1116;p57">
              <a:extLst>
                <a:ext uri="{FF2B5EF4-FFF2-40B4-BE49-F238E27FC236}">
                  <a16:creationId xmlns:a16="http://schemas.microsoft.com/office/drawing/2014/main" id="{B040140A-F2E3-4DD2-9D31-99418C2CE56B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32" name="Google Shape;1117;p57">
              <a:extLst>
                <a:ext uri="{FF2B5EF4-FFF2-40B4-BE49-F238E27FC236}">
                  <a16:creationId xmlns:a16="http://schemas.microsoft.com/office/drawing/2014/main" id="{2F071C41-F066-49DA-8348-9F3B611F2814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Google Shape;1115;p57">
            <a:extLst>
              <a:ext uri="{FF2B5EF4-FFF2-40B4-BE49-F238E27FC236}">
                <a16:creationId xmlns:a16="http://schemas.microsoft.com/office/drawing/2014/main" id="{BF2CF539-6D74-46CD-BA0D-D6E61945F5BE}"/>
              </a:ext>
            </a:extLst>
          </p:cNvPr>
          <p:cNvGrpSpPr>
            <a:grpSpLocks noChangeAspect="1"/>
          </p:cNvGrpSpPr>
          <p:nvPr/>
        </p:nvGrpSpPr>
        <p:grpSpPr>
          <a:xfrm>
            <a:off x="5619214" y="1706719"/>
            <a:ext cx="243775" cy="135074"/>
            <a:chOff x="4791775" y="1877500"/>
            <a:chExt cx="66725" cy="36975"/>
          </a:xfrm>
          <a:solidFill>
            <a:schemeClr val="tx1">
              <a:lumMod val="85000"/>
            </a:schemeClr>
          </a:solidFill>
        </p:grpSpPr>
        <p:sp>
          <p:nvSpPr>
            <p:cNvPr id="35" name="Google Shape;1116;p57">
              <a:extLst>
                <a:ext uri="{FF2B5EF4-FFF2-40B4-BE49-F238E27FC236}">
                  <a16:creationId xmlns:a16="http://schemas.microsoft.com/office/drawing/2014/main" id="{1B07EC50-51F4-4650-B9DC-AE87E49F0818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36" name="Google Shape;1117;p57">
              <a:extLst>
                <a:ext uri="{FF2B5EF4-FFF2-40B4-BE49-F238E27FC236}">
                  <a16:creationId xmlns:a16="http://schemas.microsoft.com/office/drawing/2014/main" id="{DFFC84FF-8FDA-454D-9DBD-27A300464155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</a:schemeClr>
                </a:solidFill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4AF0BA93-161B-90C6-EBC4-DD007497B445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4" name="Google Shape;437;p31">
              <a:extLst>
                <a:ext uri="{FF2B5EF4-FFF2-40B4-BE49-F238E27FC236}">
                  <a16:creationId xmlns:a16="http://schemas.microsoft.com/office/drawing/2014/main" id="{016C3735-7679-7059-E001-196F85C9F35A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0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C892E22A-5D3F-A485-BE1C-6F3D3B85682C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6" name="Google Shape;441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53322EA8-0B84-3E68-750D-AF60434972AF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7" name="Google Shape;442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E8B05D7C-3F4E-68C3-A5DD-7E066C459396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8" name="Google Shape;443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1AD4F68B-64FE-31BD-7729-2DD4CD323B0A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" name="Google Shape;444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1C769E84-7D9C-6038-D962-41D00BDC1E6F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10" name="Google Shape;445;p31">
              <a:hlinkClick r:id="rId8" action="ppaction://hlinksldjump"/>
              <a:extLst>
                <a:ext uri="{FF2B5EF4-FFF2-40B4-BE49-F238E27FC236}">
                  <a16:creationId xmlns:a16="http://schemas.microsoft.com/office/drawing/2014/main" id="{9C8392BD-A774-3040-AAC7-4D65778CD5C9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11" name="Google Shape;446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2E17A4D8-85D7-732E-6569-88561735D19A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12" name="Google Shape;447;p31">
              <a:extLst>
                <a:ext uri="{FF2B5EF4-FFF2-40B4-BE49-F238E27FC236}">
                  <a16:creationId xmlns:a16="http://schemas.microsoft.com/office/drawing/2014/main" id="{B8D551E6-FED9-96CD-5660-0ABB0C8EC69F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8;p31">
              <a:extLst>
                <a:ext uri="{FF2B5EF4-FFF2-40B4-BE49-F238E27FC236}">
                  <a16:creationId xmlns:a16="http://schemas.microsoft.com/office/drawing/2014/main" id="{508C7367-54E5-50E9-493A-6EF09259AA0B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08B922BC-92A8-16A1-69DD-21DFCBA6889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4178057" y="-153662"/>
            <a:ext cx="1212321" cy="616497"/>
          </a:xfrm>
          <a:prstGeom prst="rect">
            <a:avLst/>
          </a:prstGeom>
        </p:spPr>
      </p:pic>
      <p:sp>
        <p:nvSpPr>
          <p:cNvPr id="15" name="Google Shape;618;p38">
            <a:extLst>
              <a:ext uri="{FF2B5EF4-FFF2-40B4-BE49-F238E27FC236}">
                <a16:creationId xmlns:a16="http://schemas.microsoft.com/office/drawing/2014/main" id="{7A97DCA4-39D0-FE1C-B41F-D52F77EE4251}"/>
              </a:ext>
            </a:extLst>
          </p:cNvPr>
          <p:cNvSpPr txBox="1">
            <a:spLocks/>
          </p:cNvSpPr>
          <p:nvPr/>
        </p:nvSpPr>
        <p:spPr>
          <a:xfrm>
            <a:off x="720000" y="630936"/>
            <a:ext cx="7704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SzPts val="3200"/>
              <a:buNone/>
              <a:defRPr sz="320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sym typeface="Bebas Neue"/>
              </a:defRPr>
            </a:lvl1pPr>
            <a:lvl2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dirty="0"/>
              <a:t>類神經網路架構</a:t>
            </a:r>
            <a:endParaRPr lang="zh-TW" altLang="en-US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3290502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37" name="Google Shape;637;p3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13250" y="1155875"/>
                <a:ext cx="7717500" cy="361138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  <a:buClr>
                    <a:srgbClr val="FFFFFF"/>
                  </a:buClr>
                  <a:buSzPts val="2400"/>
                  <a:buFont typeface="Bebas Neue"/>
                  <a:buNone/>
                  <a:tabLst/>
                  <a:defRPr/>
                </a:pPr>
                <a:r>
                  <a:rPr kumimoji="0" lang="zh-TW" altLang="en-US" sz="2000" b="1" i="1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Bebas Neue"/>
                  </a:rPr>
                  <a:t>神經層 </a:t>
                </a:r>
                <a:r>
                  <a:rPr kumimoji="0" lang="en-US" altLang="zh-TW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B51F2C"/>
                    </a:solidFill>
                    <a:effectLst/>
                    <a:uLnTx/>
                    <a:uFillTx/>
                    <a:latin typeface="Bebas Neue"/>
                    <a:sym typeface="Bebas Neue"/>
                  </a:rPr>
                  <a:t>Neural Layer</a:t>
                </a:r>
              </a:p>
              <a:p>
                <a:pPr marL="0" lvl="0" indent="0" algn="l" rtl="0">
                  <a:spcAft>
                    <a:spcPts val="500"/>
                  </a:spcAft>
                  <a:buClr>
                    <a:schemeClr val="dk2"/>
                  </a:buClr>
                  <a:buSzPts val="1100"/>
                  <a:buFont typeface="Arial"/>
                  <a:buNone/>
                </a:pPr>
                <a:r>
                  <a:rPr lang="zh-TW" altLang="en-US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這一層包含權重 </a:t>
                </a:r>
                <a:r>
                  <a:rPr lang="en-US" altLang="zh-TW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(W) </a:t>
                </a:r>
                <a:r>
                  <a:rPr lang="zh-TW" altLang="en-US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和偏差 </a:t>
                </a:r>
                <a:r>
                  <a:rPr lang="en-US" altLang="zh-TW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(b) </a:t>
                </a:r>
                <a:r>
                  <a:rPr lang="zh-TW" altLang="en-US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以及前向傳播和反向傳播的計算邏輯。</a:t>
                </a:r>
                <a:endParaRPr lang="en-US" altLang="zh-TW" dirty="0">
                  <a:solidFill>
                    <a:schemeClr val="bg1">
                      <a:lumMod val="25000"/>
                      <a:lumOff val="75000"/>
                    </a:schemeClr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endParaRPr>
              </a:p>
              <a:p>
                <a:pPr marL="171450" indent="-171450">
                  <a:lnSpc>
                    <a:spcPct val="125000"/>
                  </a:lnSpc>
                  <a:buClr>
                    <a:schemeClr val="accent1"/>
                  </a:buClr>
                  <a:buSzPts val="1100"/>
                </a:pPr>
                <a:r>
                  <a:rPr lang="zh-TW" altLang="en-US" dirty="0">
                    <a:solidFill>
                      <a:schemeClr val="accent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屬性：</a:t>
                </a:r>
                <a:endParaRPr lang="en-US" altLang="zh-TW" dirty="0">
                  <a:solidFill>
                    <a:schemeClr val="accent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  <a:p>
                <a:pPr marL="171450" indent="-171450">
                  <a:lnSpc>
                    <a:spcPts val="1680"/>
                  </a:lnSpc>
                  <a:buClr>
                    <a:schemeClr val="bg1"/>
                  </a:buClr>
                  <a:buSzPts val="1100"/>
                  <a:buFont typeface="Wingdings" panose="05000000000000000000" pitchFamily="2" charset="2"/>
                  <a:buChar char="Ø"/>
                </a:pP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W</a:t>
                </a:r>
                <a:r>
                  <a:rPr lang="zh-TW" altLang="en-US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：</a:t>
                </a: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層的權重，使用 </a:t>
                </a:r>
                <a:r>
                  <a:rPr lang="en-US" altLang="zh-TW" dirty="0"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Xavier</a:t>
                </a:r>
                <a: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初始化方式進行隨機初始化。這樣可以有效地幫助深層網絡的訓練。</a:t>
                </a:r>
                <a:endParaRPr lang="en-US" altLang="zh-TW" dirty="0">
                  <a:latin typeface="Yu Gothic Medium" panose="020B0500000000000000" pitchFamily="34" charset="-128"/>
                  <a:ea typeface="Yu Gothic Medium" panose="020B0500000000000000" pitchFamily="34" charset="-128"/>
                </a:endParaRPr>
              </a:p>
              <a:p>
                <a:pPr marL="171450" indent="-171450">
                  <a:lnSpc>
                    <a:spcPts val="1680"/>
                  </a:lnSpc>
                  <a:buClr>
                    <a:schemeClr val="bg1"/>
                  </a:buClr>
                  <a:buSzPts val="1100"/>
                  <a:buFont typeface="Wingdings" panose="05000000000000000000" pitchFamily="2" charset="2"/>
                  <a:buChar char="Ø"/>
                </a:pP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b</a:t>
                </a:r>
                <a:r>
                  <a:rPr lang="zh-TW" altLang="en-US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：</a:t>
                </a: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層的偏差，初始化為零。</a:t>
                </a:r>
                <a:endParaRPr lang="en-US" altLang="zh-TW" dirty="0">
                  <a:latin typeface="Yu Gothic Medium" panose="020B0500000000000000" pitchFamily="34" charset="-128"/>
                  <a:ea typeface="Yu Gothic Medium" panose="020B0500000000000000" pitchFamily="34" charset="-128"/>
                </a:endParaRPr>
              </a:p>
              <a:p>
                <a:pPr marL="171450" indent="-171450">
                  <a:lnSpc>
                    <a:spcPts val="1680"/>
                  </a:lnSpc>
                  <a:buClr>
                    <a:schemeClr val="bg1"/>
                  </a:buClr>
                  <a:buSzPts val="1100"/>
                  <a:buFont typeface="Wingdings" panose="05000000000000000000" pitchFamily="2" charset="2"/>
                  <a:buChar char="Ø"/>
                </a:pP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gradients</a:t>
                </a:r>
                <a:r>
                  <a:rPr lang="zh-TW" altLang="en-US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：</a:t>
                </a: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用來存儲權重和偏差的梯度，用於反向傳播更新權重。</a:t>
                </a:r>
                <a:endParaRPr lang="en-US" altLang="zh-TW" dirty="0">
                  <a:latin typeface="Yu Gothic Medium" panose="020B0500000000000000" pitchFamily="34" charset="-128"/>
                  <a:ea typeface="Yu Gothic Medium" panose="020B0500000000000000" pitchFamily="34" charset="-128"/>
                </a:endParaRPr>
              </a:p>
              <a:p>
                <a:pPr marL="171450" indent="-171450">
                  <a:lnSpc>
                    <a:spcPts val="1680"/>
                  </a:lnSpc>
                  <a:buClr>
                    <a:schemeClr val="bg1"/>
                  </a:buClr>
                  <a:buSzPts val="1100"/>
                  <a:buFont typeface="Wingdings" panose="05000000000000000000" pitchFamily="2" charset="2"/>
                  <a:buChar char="Ø"/>
                </a:pPr>
                <a:r>
                  <a:rPr lang="en-US" altLang="zh-TW" sz="1400" dirty="0" err="1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adam</a:t>
                </a:r>
                <a:r>
                  <a:rPr lang="zh-TW" altLang="en-US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：</a:t>
                </a: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用來實現 </a:t>
                </a:r>
                <a:r>
                  <a:rPr lang="en-US" altLang="zh-TW" dirty="0"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Adam</a:t>
                </a:r>
                <a: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優化算法的參數，包括一階動量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bg1">
                            <a:lumMod val="25000"/>
                            <a:lumOff val="75000"/>
                          </a:schemeClr>
                        </a:solidFill>
                        <a:latin typeface="Cambria Math" panose="02040503050406030204" pitchFamily="18" charset="0"/>
                        <a:ea typeface="Yu Gothic Medium" panose="020B0500000000000000" pitchFamily="34" charset="-128"/>
                      </a:rPr>
                      <m:t>𝑚𝑊</m:t>
                    </m:r>
                  </m:oMath>
                </a14:m>
                <a: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bg1">
                            <a:lumMod val="25000"/>
                            <a:lumOff val="75000"/>
                          </a:schemeClr>
                        </a:solidFill>
                        <a:latin typeface="Cambria Math" panose="02040503050406030204" pitchFamily="18" charset="0"/>
                        <a:ea typeface="Yu Gothic Medium" panose="020B0500000000000000" pitchFamily="34" charset="-128"/>
                      </a:rPr>
                      <m:t>𝑚𝑏</m:t>
                    </m:r>
                  </m:oMath>
                </a14:m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，以及二階動量</a:t>
                </a:r>
                <a14:m>
                  <m:oMath xmlns:m="http://schemas.openxmlformats.org/officeDocument/2006/math">
                    <m:r>
                      <a:rPr lang="zh-TW" altLang="en-US" i="1" dirty="0" smtClean="0">
                        <a:solidFill>
                          <a:schemeClr val="bg1">
                            <a:lumMod val="25000"/>
                            <a:lumOff val="75000"/>
                          </a:schemeClr>
                        </a:solidFill>
                        <a:latin typeface="Cambria Math" panose="02040503050406030204" pitchFamily="18" charset="0"/>
                        <a:ea typeface="Yu Gothic Medium" panose="020B0500000000000000" pitchFamily="34" charset="-128"/>
                      </a:rPr>
                      <m:t> </m:t>
                    </m:r>
                    <m:r>
                      <a:rPr lang="en-US" altLang="zh-TW" i="1" dirty="0" err="1" smtClean="0">
                        <a:solidFill>
                          <a:schemeClr val="bg1">
                            <a:lumMod val="25000"/>
                            <a:lumOff val="75000"/>
                          </a:schemeClr>
                        </a:solidFill>
                        <a:latin typeface="Cambria Math" panose="02040503050406030204" pitchFamily="18" charset="0"/>
                        <a:ea typeface="Yu Gothic Medium" panose="020B0500000000000000" pitchFamily="34" charset="-128"/>
                      </a:rPr>
                      <m:t>𝑣𝑊</m:t>
                    </m:r>
                    <m:r>
                      <a:rPr lang="en-US" altLang="zh-TW" i="1" dirty="0" smtClean="0">
                        <a:solidFill>
                          <a:schemeClr val="bg1">
                            <a:lumMod val="25000"/>
                            <a:lumOff val="75000"/>
                          </a:schemeClr>
                        </a:solidFill>
                        <a:latin typeface="Cambria Math" panose="02040503050406030204" pitchFamily="18" charset="0"/>
                        <a:ea typeface="Yu Gothic Medium" panose="020B0500000000000000" pitchFamily="34" charset="-128"/>
                      </a:rPr>
                      <m:t> </m:t>
                    </m:r>
                  </m:oMath>
                </a14:m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bg1">
                            <a:lumMod val="25000"/>
                            <a:lumOff val="75000"/>
                          </a:schemeClr>
                        </a:solidFill>
                        <a:latin typeface="Cambria Math" panose="02040503050406030204" pitchFamily="18" charset="0"/>
                        <a:ea typeface="Yu Gothic Medium" panose="020B0500000000000000" pitchFamily="34" charset="-128"/>
                      </a:rPr>
                      <m:t>𝑣𝑏</m:t>
                    </m:r>
                  </m:oMath>
                </a14:m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。</a:t>
                </a:r>
                <a:endParaRPr lang="en-US" altLang="zh-TW" dirty="0">
                  <a:latin typeface="Yu Gothic Medium" panose="020B0500000000000000" pitchFamily="34" charset="-128"/>
                  <a:ea typeface="Yu Gothic Medium" panose="020B0500000000000000" pitchFamily="34" charset="-128"/>
                </a:endParaRPr>
              </a:p>
              <a:p>
                <a:pPr marL="171450" indent="-171450">
                  <a:lnSpc>
                    <a:spcPct val="125000"/>
                  </a:lnSpc>
                  <a:buClr>
                    <a:schemeClr val="accent1"/>
                  </a:buClr>
                  <a:buSzPts val="1100"/>
                </a:pPr>
                <a:r>
                  <a:rPr lang="zh-TW" altLang="en-US" dirty="0">
                    <a:solidFill>
                      <a:schemeClr val="accent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方法：</a:t>
                </a:r>
                <a:endParaRPr lang="en-US" altLang="zh-TW" dirty="0">
                  <a:solidFill>
                    <a:schemeClr val="accent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  <a:p>
                <a:pPr marL="171450" lvl="0" indent="-171450" algn="l" rtl="0">
                  <a:spcAft>
                    <a:spcPts val="0"/>
                  </a:spcAft>
                  <a:buClr>
                    <a:schemeClr val="bg1"/>
                  </a:buClr>
                  <a:buSzPts val="1100"/>
                  <a:buFont typeface="Wingdings" panose="05000000000000000000" pitchFamily="2" charset="2"/>
                  <a:buChar char="Ø"/>
                </a:pP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forward(</a:t>
                </a:r>
                <a:r>
                  <a:rPr lang="en-US" altLang="zh-TW" sz="1400" dirty="0" err="1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A_prev</a:t>
                </a: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, training=True)</a:t>
                </a:r>
                <a:r>
                  <a:rPr lang="zh-TW" altLang="en-US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：</a:t>
                </a: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根據上一層的輸出計算本層的激活輸出。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solidFill>
                          <a:schemeClr val="bg1">
                            <a:lumMod val="25000"/>
                            <a:lumOff val="75000"/>
                          </a:schemeClr>
                        </a:solidFill>
                        <a:latin typeface="Cambria Math" panose="02040503050406030204" pitchFamily="18" charset="0"/>
                        <a:ea typeface="Yu Gothic UI" panose="020B0500000000000000" pitchFamily="34" charset="-128"/>
                      </a:rPr>
                      <m:t>𝑍</m:t>
                    </m:r>
                    <m:r>
                      <a:rPr lang="en-US" altLang="zh-TW" sz="1200" i="1" dirty="0" smtClean="0">
                        <a:solidFill>
                          <a:schemeClr val="bg1">
                            <a:lumMod val="25000"/>
                            <a:lumOff val="75000"/>
                          </a:schemeClr>
                        </a:solidFill>
                        <a:latin typeface="Cambria Math" panose="02040503050406030204" pitchFamily="18" charset="0"/>
                        <a:ea typeface="Yu Gothic UI" panose="020B0500000000000000" pitchFamily="34" charset="-128"/>
                      </a:rPr>
                      <m:t>=</m:t>
                    </m:r>
                    <m:sSub>
                      <m:sSubPr>
                        <m:ctrlPr>
                          <a:rPr lang="en-US" altLang="zh-TW" sz="1200" i="1" dirty="0" smtClean="0">
                            <a:solidFill>
                              <a:schemeClr val="bg1">
                                <a:lumMod val="25000"/>
                                <a:lumOff val="75000"/>
                              </a:schemeClr>
                            </a:solidFill>
                            <a:latin typeface="Cambria Math" panose="02040503050406030204" pitchFamily="18" charset="0"/>
                            <a:ea typeface="Yu Gothic UI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zh-TW" sz="1200" b="0" i="1" dirty="0" smtClean="0">
                            <a:solidFill>
                              <a:schemeClr val="bg1">
                                <a:lumMod val="25000"/>
                                <a:lumOff val="75000"/>
                              </a:schemeClr>
                            </a:solidFill>
                            <a:latin typeface="Cambria Math" panose="02040503050406030204" pitchFamily="18" charset="0"/>
                            <a:ea typeface="Yu Gothic UI" panose="020B0500000000000000" pitchFamily="34" charset="-128"/>
                          </a:rPr>
                          <m:t>𝐴</m:t>
                        </m:r>
                      </m:e>
                      <m:sub>
                        <m:r>
                          <a:rPr lang="en-US" altLang="zh-TW" sz="1200" i="1" dirty="0">
                            <a:solidFill>
                              <a:schemeClr val="bg1">
                                <a:lumMod val="25000"/>
                                <a:lumOff val="75000"/>
                              </a:schemeClr>
                            </a:solidFill>
                            <a:latin typeface="Cambria Math" panose="02040503050406030204" pitchFamily="18" charset="0"/>
                            <a:ea typeface="Yu Gothic UI" panose="020B0500000000000000" pitchFamily="34" charset="-128"/>
                          </a:rPr>
                          <m:t>𝑝𝑟𝑒𝑣</m:t>
                        </m:r>
                      </m:sub>
                    </m:sSub>
                    <m:r>
                      <a:rPr lang="en-US" altLang="zh-TW" sz="1200" i="1" dirty="0" smtClean="0">
                        <a:solidFill>
                          <a:schemeClr val="bg1">
                            <a:lumMod val="25000"/>
                            <a:lumOff val="75000"/>
                          </a:schemeClr>
                        </a:solidFill>
                        <a:latin typeface="Cambria Math" panose="02040503050406030204" pitchFamily="18" charset="0"/>
                        <a:ea typeface="Yu Gothic UI" panose="020B0500000000000000" pitchFamily="34" charset="-128"/>
                      </a:rPr>
                      <m:t>∗</m:t>
                    </m:r>
                    <m:r>
                      <a:rPr lang="en-US" altLang="zh-TW" sz="1200" i="1" dirty="0" smtClean="0">
                        <a:solidFill>
                          <a:schemeClr val="bg1">
                            <a:lumMod val="25000"/>
                            <a:lumOff val="75000"/>
                          </a:schemeClr>
                        </a:solidFill>
                        <a:latin typeface="Cambria Math" panose="02040503050406030204" pitchFamily="18" charset="0"/>
                        <a:ea typeface="Yu Gothic UI" panose="020B0500000000000000" pitchFamily="34" charset="-128"/>
                      </a:rPr>
                      <m:t>𝑊</m:t>
                    </m:r>
                    <m:r>
                      <a:rPr lang="en-US" altLang="zh-TW" sz="1200" i="1" dirty="0" smtClean="0">
                        <a:solidFill>
                          <a:schemeClr val="bg1">
                            <a:lumMod val="25000"/>
                            <a:lumOff val="75000"/>
                          </a:schemeClr>
                        </a:solidFill>
                        <a:latin typeface="Cambria Math" panose="02040503050406030204" pitchFamily="18" charset="0"/>
                        <a:ea typeface="Yu Gothic UI" panose="020B0500000000000000" pitchFamily="34" charset="-128"/>
                      </a:rPr>
                      <m:t>+</m:t>
                    </m:r>
                    <m:r>
                      <a:rPr lang="en-US" altLang="zh-TW" sz="1200" i="1" dirty="0" smtClean="0">
                        <a:solidFill>
                          <a:schemeClr val="bg1">
                            <a:lumMod val="25000"/>
                            <a:lumOff val="75000"/>
                          </a:schemeClr>
                        </a:solidFill>
                        <a:latin typeface="Cambria Math" panose="02040503050406030204" pitchFamily="18" charset="0"/>
                        <a:ea typeface="Yu Gothic UI" panose="020B0500000000000000" pitchFamily="34" charset="-128"/>
                      </a:rPr>
                      <m:t>𝑏</m:t>
                    </m:r>
                    <m:r>
                      <a:rPr lang="en-US" altLang="zh-TW" sz="1200" i="1" dirty="0" smtClean="0">
                        <a:solidFill>
                          <a:schemeClr val="bg1">
                            <a:lumMod val="25000"/>
                            <a:lumOff val="75000"/>
                          </a:schemeClr>
                        </a:solidFill>
                        <a:latin typeface="Cambria Math" panose="02040503050406030204" pitchFamily="18" charset="0"/>
                        <a:ea typeface="Yu Gothic UI" panose="020B0500000000000000" pitchFamily="34" charset="-128"/>
                      </a:rPr>
                      <m:t> </m:t>
                    </m:r>
                  </m:oMath>
                </a14:m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，這是線性變換。</a:t>
                </a:r>
                <a:endParaRPr lang="en-US" altLang="zh-TW" dirty="0">
                  <a:latin typeface="Yu Gothic Medium" panose="020B0500000000000000" pitchFamily="34" charset="-128"/>
                  <a:ea typeface="Yu Gothic Medium" panose="020B0500000000000000" pitchFamily="34" charset="-128"/>
                </a:endParaRPr>
              </a:p>
              <a:p>
                <a:pPr marL="171450" lvl="0" indent="-171450" algn="l" rtl="0">
                  <a:spcAft>
                    <a:spcPts val="0"/>
                  </a:spcAft>
                  <a:buClr>
                    <a:schemeClr val="bg1"/>
                  </a:buClr>
                  <a:buSzPts val="1100"/>
                  <a:buFont typeface="Wingdings" panose="05000000000000000000" pitchFamily="2" charset="2"/>
                  <a:buChar char="Ø"/>
                </a:pP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backward(</a:t>
                </a:r>
                <a:r>
                  <a:rPr lang="en-US" altLang="zh-TW" sz="1400" dirty="0" err="1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dZ</a:t>
                </a: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)</a:t>
                </a:r>
                <a:r>
                  <a:rPr lang="zh-TW" altLang="en-US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：</a:t>
                </a: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計算這一層的梯度，並傳遞給前一層。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bg1">
                            <a:lumMod val="25000"/>
                            <a:lumOff val="75000"/>
                          </a:schemeClr>
                        </a:solidFill>
                        <a:latin typeface="Cambria Math" panose="02040503050406030204" pitchFamily="18" charset="0"/>
                        <a:ea typeface="Yu Gothic Medium" panose="020B0500000000000000" pitchFamily="34" charset="-128"/>
                      </a:rPr>
                      <m:t>𝑑𝑊</m:t>
                    </m:r>
                  </m:oMath>
                </a14:m>
                <a: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是權重的梯度，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bg1">
                            <a:lumMod val="25000"/>
                            <a:lumOff val="75000"/>
                          </a:schemeClr>
                        </a:solidFill>
                        <a:latin typeface="Cambria Math" panose="02040503050406030204" pitchFamily="18" charset="0"/>
                        <a:ea typeface="Yu Gothic Medium" panose="020B0500000000000000" pitchFamily="34" charset="-128"/>
                      </a:rPr>
                      <m:t>𝑑𝑏</m:t>
                    </m:r>
                  </m:oMath>
                </a14:m>
                <a: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是偏差的梯度。</a:t>
                </a:r>
                <a:endParaRPr lang="en-US" altLang="zh-TW" dirty="0">
                  <a:latin typeface="Yu Gothic Medium" panose="020B0500000000000000" pitchFamily="34" charset="-128"/>
                  <a:ea typeface="Yu Gothic Medium" panose="020B0500000000000000" pitchFamily="34" charset="-128"/>
                </a:endParaRPr>
              </a:p>
              <a:p>
                <a:pPr marL="171450" lvl="0" indent="-171450" algn="l" rtl="0">
                  <a:spcAft>
                    <a:spcPts val="0"/>
                  </a:spcAft>
                  <a:buClr>
                    <a:schemeClr val="bg1"/>
                  </a:buClr>
                  <a:buSzPts val="1100"/>
                  <a:buFont typeface="Wingdings" panose="05000000000000000000" pitchFamily="2" charset="2"/>
                  <a:buChar char="Ø"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Bebas Neue" panose="02020500000000000000" charset="0"/>
                    <a:ea typeface="Yu Gothic Medium" panose="020B0500000000000000" pitchFamily="34" charset="-128"/>
                    <a:sym typeface="Albert Sans"/>
                  </a:rPr>
                  <a:t>backward(</a:t>
                </a:r>
                <a:r>
                  <a:rPr kumimoji="0" lang="en-US" altLang="zh-TW" sz="1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Bebas Neue" panose="02020500000000000000" charset="0"/>
                    <a:ea typeface="Yu Gothic Medium" panose="020B0500000000000000" pitchFamily="34" charset="-128"/>
                    <a:sym typeface="Albert Sans"/>
                  </a:rPr>
                  <a:t>dZ</a:t>
                </a: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Bebas Neue" panose="02020500000000000000" charset="0"/>
                    <a:ea typeface="Yu Gothic Medium" panose="020B0500000000000000" pitchFamily="34" charset="-128"/>
                    <a:sym typeface="Albert Sans"/>
                  </a:rPr>
                  <a:t>)</a:t>
                </a:r>
                <a:r>
                  <a:rPr kumimoji="0" lang="zh-TW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Bebas Neue" panose="02020500000000000000" charset="0"/>
                    <a:ea typeface="Yu Gothic Medium" panose="020B0500000000000000" pitchFamily="34" charset="-128"/>
                    <a:sym typeface="Albert Sans"/>
                  </a:rPr>
                  <a:t>：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還有一個梯度裁剪步驟來防止梯度爆炸。</a:t>
                </a:r>
                <a:endParaRPr lang="en-US" altLang="zh-TW" dirty="0">
                  <a:latin typeface="Yu Gothic Medium" panose="020B0500000000000000" pitchFamily="34" charset="-128"/>
                  <a:ea typeface="Yu Gothic Medium" panose="020B0500000000000000" pitchFamily="34" charset="-128"/>
                </a:endParaRPr>
              </a:p>
              <a:p>
                <a:pPr marL="171450" lvl="0" indent="-171450" algn="l" rtl="0">
                  <a:spcAft>
                    <a:spcPts val="0"/>
                  </a:spcAft>
                  <a:buClr>
                    <a:schemeClr val="bg1"/>
                  </a:buClr>
                  <a:buSzPts val="1100"/>
                  <a:buFont typeface="Wingdings" panose="05000000000000000000" pitchFamily="2" charset="2"/>
                  <a:buChar char="Ø"/>
                </a:pPr>
                <a:r>
                  <a:rPr lang="en-US" altLang="zh-TW" sz="1400" dirty="0" err="1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update_parameters</a:t>
                </a: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(</a:t>
                </a:r>
                <a:r>
                  <a:rPr lang="en-US" altLang="zh-TW" sz="1400" dirty="0" err="1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learning_rate</a:t>
                </a: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, iteration, beta1, beta2, epsilon)</a:t>
                </a:r>
                <a:r>
                  <a:rPr lang="zh-TW" altLang="en-US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：</a:t>
                </a: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使用 </a:t>
                </a:r>
                <a:r>
                  <a:rPr lang="en-US" altLang="zh-TW" dirty="0"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Adam</a:t>
                </a:r>
                <a: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優化算法更新權重和偏差，</a:t>
                </a:r>
                <a:b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</a:br>
                <a:r>
                  <a:rPr kumimoji="0" lang="en-US" altLang="zh-TW" sz="1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Bebas Neue" panose="02020500000000000000" charset="0"/>
                    <a:ea typeface="Yu Gothic Medium" panose="020B0500000000000000" pitchFamily="34" charset="-128"/>
                    <a:sym typeface="Albert Sans"/>
                  </a:rPr>
                  <a:t>update_parameters</a:t>
                </a: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Bebas Neue" panose="02020500000000000000" charset="0"/>
                    <a:ea typeface="Yu Gothic Medium" panose="020B0500000000000000" pitchFamily="34" charset="-128"/>
                    <a:sym typeface="Albert Sans"/>
                  </a:rPr>
                  <a:t>(</a:t>
                </a:r>
                <a:r>
                  <a:rPr kumimoji="0" lang="en-US" altLang="zh-TW" sz="1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Bebas Neue" panose="02020500000000000000" charset="0"/>
                    <a:ea typeface="Yu Gothic Medium" panose="020B0500000000000000" pitchFamily="34" charset="-128"/>
                    <a:sym typeface="Albert Sans"/>
                  </a:rPr>
                  <a:t>learning_rate</a:t>
                </a: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Bebas Neue" panose="02020500000000000000" charset="0"/>
                    <a:ea typeface="Yu Gothic Medium" panose="020B0500000000000000" pitchFamily="34" charset="-128"/>
                    <a:sym typeface="Albert Sans"/>
                  </a:rPr>
                  <a:t>, iteration, beta1, beta2, epsilon)</a:t>
                </a:r>
                <a:r>
                  <a:rPr kumimoji="0" lang="zh-TW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Bebas Neue" panose="02020500000000000000" charset="0"/>
                    <a:ea typeface="Yu Gothic Medium" panose="020B0500000000000000" pitchFamily="34" charset="-128"/>
                    <a:sym typeface="Albert Sans"/>
                  </a:rPr>
                  <a:t>：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這有助於加速訓練並避免陷入局部最小值。</a:t>
                </a:r>
                <a:endParaRPr dirty="0">
                  <a:latin typeface="Yu Gothic Medium" panose="020B0500000000000000" pitchFamily="34" charset="-128"/>
                  <a:ea typeface="Yu Gothic Medium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637" name="Google Shape;637;p3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13250" y="1155875"/>
                <a:ext cx="7717500" cy="3611388"/>
              </a:xfrm>
              <a:prstGeom prst="rect">
                <a:avLst/>
              </a:prstGeom>
              <a:blipFill>
                <a:blip r:embed="rId3"/>
                <a:stretch>
                  <a:fillRect l="-8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6350CAC-A7A8-4912-A27F-F0427561E6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25</a:t>
            </a:fld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96D4603-AF5D-5741-CE21-F87407FCE129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4" name="Google Shape;437;p31">
              <a:extLst>
                <a:ext uri="{FF2B5EF4-FFF2-40B4-BE49-F238E27FC236}">
                  <a16:creationId xmlns:a16="http://schemas.microsoft.com/office/drawing/2014/main" id="{0AEA873C-12A6-D405-2563-8B8634332360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0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886AA025-045C-3BE3-E2AA-1AEA17271A49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6" name="Google Shape;441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C3E8E107-A006-C07A-80FC-B884C9424852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7" name="Google Shape;442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1EE29077-6BA7-D3D1-226E-64844044FA5E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8" name="Google Shape;443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8F1645F5-482A-D671-1B10-AD2182D72E41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" name="Google Shape;444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D9EDE714-881F-E45A-DE95-8AE4BA030A9D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10" name="Google Shape;445;p31">
              <a:hlinkClick r:id="rId8" action="ppaction://hlinksldjump"/>
              <a:extLst>
                <a:ext uri="{FF2B5EF4-FFF2-40B4-BE49-F238E27FC236}">
                  <a16:creationId xmlns:a16="http://schemas.microsoft.com/office/drawing/2014/main" id="{7D0DAD72-2688-AE1B-5E78-7B2EFFEE9850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11" name="Google Shape;446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C8A2A3FC-0EB9-440B-F49F-7A32A6D8AE28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12" name="Google Shape;447;p31">
              <a:extLst>
                <a:ext uri="{FF2B5EF4-FFF2-40B4-BE49-F238E27FC236}">
                  <a16:creationId xmlns:a16="http://schemas.microsoft.com/office/drawing/2014/main" id="{584CBD27-EB12-8D54-5FC3-C491D714971D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8;p31">
              <a:extLst>
                <a:ext uri="{FF2B5EF4-FFF2-40B4-BE49-F238E27FC236}">
                  <a16:creationId xmlns:a16="http://schemas.microsoft.com/office/drawing/2014/main" id="{552977C7-3070-F8EF-D70B-F763A4DC1899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CFA41EDC-3E79-9A16-F756-A968B173A9A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4178057" y="-153662"/>
            <a:ext cx="1212321" cy="616497"/>
          </a:xfrm>
          <a:prstGeom prst="rect">
            <a:avLst/>
          </a:prstGeom>
        </p:spPr>
      </p:pic>
      <p:sp>
        <p:nvSpPr>
          <p:cNvPr id="15" name="Google Shape;618;p38">
            <a:extLst>
              <a:ext uri="{FF2B5EF4-FFF2-40B4-BE49-F238E27FC236}">
                <a16:creationId xmlns:a16="http://schemas.microsoft.com/office/drawing/2014/main" id="{E606F3A8-B5E5-512E-0D20-9F9CDC3BA226}"/>
              </a:ext>
            </a:extLst>
          </p:cNvPr>
          <p:cNvSpPr txBox="1">
            <a:spLocks/>
          </p:cNvSpPr>
          <p:nvPr/>
        </p:nvSpPr>
        <p:spPr>
          <a:xfrm>
            <a:off x="720000" y="630936"/>
            <a:ext cx="7704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SzPts val="3200"/>
              <a:buNone/>
              <a:defRPr sz="320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sym typeface="Bebas Neue"/>
              </a:defRPr>
            </a:lvl1pPr>
            <a:lvl2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dirty="0"/>
              <a:t>類神經網路架構</a:t>
            </a:r>
            <a:endParaRPr lang="zh-TW" altLang="en-US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0062073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37" name="Google Shape;637;p3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13250" y="1155874"/>
                <a:ext cx="7717500" cy="369667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  <a:buClr>
                    <a:srgbClr val="FFFFFF"/>
                  </a:buClr>
                  <a:buSzPts val="2400"/>
                  <a:buFont typeface="Bebas Neue"/>
                  <a:buNone/>
                  <a:tabLst/>
                  <a:defRPr/>
                </a:pPr>
                <a:r>
                  <a:rPr kumimoji="0" lang="zh-TW" altLang="en-US" sz="2000" b="1" i="1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Bebas Neue"/>
                  </a:rPr>
                  <a:t>激活層 </a:t>
                </a:r>
                <a:r>
                  <a:rPr kumimoji="0" lang="en-US" altLang="zh-TW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B51F2C"/>
                    </a:solidFill>
                    <a:effectLst/>
                    <a:uLnTx/>
                    <a:uFillTx/>
                    <a:latin typeface="Bebas Neue"/>
                    <a:sym typeface="Bebas Neue"/>
                  </a:rPr>
                  <a:t>Activation Layer</a:t>
                </a:r>
              </a:p>
              <a:p>
                <a:pPr marL="0" lvl="0" indent="0" algn="l" rtl="0">
                  <a:spcAft>
                    <a:spcPts val="500"/>
                  </a:spcAft>
                  <a:buClr>
                    <a:schemeClr val="dk2"/>
                  </a:buClr>
                  <a:buSzPts val="1100"/>
                  <a:buFont typeface="Arial"/>
                  <a:buNone/>
                </a:pPr>
                <a:r>
                  <a:rPr lang="zh-TW" altLang="en-US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每一層的激活函數會決定這層的輸出如何被計算，共三種激活函數：</a:t>
                </a:r>
                <a:r>
                  <a:rPr lang="en-US" altLang="zh-TW" dirty="0" err="1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ReLU</a:t>
                </a:r>
                <a:r>
                  <a:rPr lang="zh-TW" altLang="en-US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、</a:t>
                </a:r>
                <a:r>
                  <a:rPr lang="en-US" altLang="zh-TW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Sigmoid </a:t>
                </a:r>
                <a:r>
                  <a:rPr lang="zh-TW" altLang="en-US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和 </a:t>
                </a:r>
                <a:r>
                  <a:rPr lang="en-US" altLang="zh-TW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Leaky Sigmoid</a:t>
                </a:r>
                <a:r>
                  <a:rPr lang="zh-TW" altLang="en-US" dirty="0">
                    <a:solidFill>
                      <a:schemeClr val="bg1">
                        <a:lumMod val="25000"/>
                        <a:lumOff val="75000"/>
                      </a:schemeClr>
                    </a:solidFill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。</a:t>
                </a:r>
                <a:endParaRPr lang="en-US" altLang="zh-TW" dirty="0">
                  <a:solidFill>
                    <a:schemeClr val="bg1">
                      <a:lumMod val="25000"/>
                      <a:lumOff val="75000"/>
                    </a:schemeClr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endParaRPr>
              </a:p>
              <a:p>
                <a:pPr marL="171450" indent="-171450">
                  <a:lnSpc>
                    <a:spcPct val="125000"/>
                  </a:lnSpc>
                  <a:buClr>
                    <a:schemeClr val="accent1"/>
                  </a:buClr>
                  <a:buSzPts val="1100"/>
                </a:pPr>
                <a:r>
                  <a:rPr lang="zh-TW" altLang="en-US" dirty="0">
                    <a:solidFill>
                      <a:schemeClr val="accent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屬性：</a:t>
                </a:r>
                <a:endParaRPr lang="en-US" altLang="zh-TW" dirty="0">
                  <a:solidFill>
                    <a:schemeClr val="accent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  <a:p>
                <a:pPr marL="171450" indent="-171450">
                  <a:lnSpc>
                    <a:spcPts val="1680"/>
                  </a:lnSpc>
                  <a:buClr>
                    <a:schemeClr val="bg1"/>
                  </a:buClr>
                  <a:buSzPts val="1100"/>
                  <a:buFont typeface="Wingdings" panose="05000000000000000000" pitchFamily="2" charset="2"/>
                  <a:buChar char="Ø"/>
                </a:pP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type</a:t>
                </a:r>
                <a:r>
                  <a:rPr lang="zh-TW" altLang="en-US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：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指定激活函數的類型，預設為 </a:t>
                </a:r>
                <a: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"</a:t>
                </a:r>
                <a:r>
                  <a:rPr lang="en-US" altLang="zh-TW" dirty="0" err="1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relu</a:t>
                </a:r>
                <a: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"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，其他選擇還包括 </a:t>
                </a:r>
                <a: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"</a:t>
                </a:r>
                <a:r>
                  <a:rPr lang="en-US" altLang="zh-TW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sigmoid</a:t>
                </a:r>
                <a: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"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和 </a:t>
                </a:r>
                <a: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"</a:t>
                </a:r>
                <a:r>
                  <a:rPr lang="en-US" altLang="zh-TW" dirty="0" err="1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leaky_sigmoid</a:t>
                </a:r>
                <a: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"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。</a:t>
                </a:r>
                <a:endParaRPr lang="en-US" altLang="zh-TW" dirty="0">
                  <a:latin typeface="Yu Gothic Medium" panose="020B0500000000000000" pitchFamily="34" charset="-128"/>
                  <a:ea typeface="Yu Gothic Medium" panose="020B0500000000000000" pitchFamily="34" charset="-128"/>
                </a:endParaRPr>
              </a:p>
              <a:p>
                <a:pPr marL="171450" indent="-171450">
                  <a:lnSpc>
                    <a:spcPts val="1680"/>
                  </a:lnSpc>
                  <a:buClr>
                    <a:schemeClr val="bg1"/>
                  </a:buClr>
                  <a:buSzPts val="1100"/>
                  <a:buFont typeface="Wingdings" panose="05000000000000000000" pitchFamily="2" charset="2"/>
                  <a:buChar char="Ø"/>
                </a:pP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alpha</a:t>
                </a:r>
                <a:r>
                  <a:rPr lang="zh-TW" altLang="en-US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：</a:t>
                </a: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用於 </a:t>
                </a:r>
                <a:r>
                  <a:rPr lang="en-US" altLang="zh-TW" dirty="0"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Leaky Sigmoid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激活函數的超參數，默認值為 </a:t>
                </a:r>
                <a: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0.01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。</a:t>
                </a:r>
                <a:endParaRPr lang="en-US" altLang="zh-TW" dirty="0">
                  <a:latin typeface="Yu Gothic Medium" panose="020B0500000000000000" pitchFamily="34" charset="-128"/>
                  <a:ea typeface="Yu Gothic Medium" panose="020B0500000000000000" pitchFamily="34" charset="-128"/>
                </a:endParaRPr>
              </a:p>
              <a:p>
                <a:pPr marL="171450" indent="-171450">
                  <a:lnSpc>
                    <a:spcPts val="1680"/>
                  </a:lnSpc>
                  <a:buClr>
                    <a:schemeClr val="bg1"/>
                  </a:buClr>
                  <a:buSzPts val="1100"/>
                  <a:buFont typeface="Wingdings" panose="05000000000000000000" pitchFamily="2" charset="2"/>
                  <a:buChar char="Ø"/>
                </a:pP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cache</a:t>
                </a:r>
                <a:r>
                  <a:rPr lang="zh-TW" altLang="en-US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：</a:t>
                </a: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用來存儲當前層的輸入 </a:t>
                </a:r>
                <a: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bg1">
                            <a:lumMod val="25000"/>
                            <a:lumOff val="75000"/>
                          </a:schemeClr>
                        </a:solidFill>
                        <a:latin typeface="Cambria Math" panose="02040503050406030204" pitchFamily="18" charset="0"/>
                        <a:ea typeface="Yu Gothic Medium" panose="020B0500000000000000" pitchFamily="34" charset="-128"/>
                      </a:rPr>
                      <m:t>𝑍</m:t>
                    </m:r>
                  </m:oMath>
                </a14:m>
                <a: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)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和激活輸出 </a:t>
                </a:r>
                <a: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bg1">
                            <a:lumMod val="25000"/>
                            <a:lumOff val="75000"/>
                          </a:schemeClr>
                        </a:solidFill>
                        <a:latin typeface="Cambria Math" panose="02040503050406030204" pitchFamily="18" charset="0"/>
                        <a:ea typeface="Yu Gothic Medium" panose="020B0500000000000000" pitchFamily="34" charset="-128"/>
                      </a:rPr>
                      <m:t>𝐴</m:t>
                    </m:r>
                  </m:oMath>
                </a14:m>
                <a: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)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，以便在反向傳播中使用。</a:t>
                </a:r>
                <a:endParaRPr lang="en-US" altLang="zh-TW" dirty="0">
                  <a:latin typeface="Yu Gothic Medium" panose="020B0500000000000000" pitchFamily="34" charset="-128"/>
                  <a:ea typeface="Yu Gothic Medium" panose="020B0500000000000000" pitchFamily="34" charset="-128"/>
                </a:endParaRPr>
              </a:p>
              <a:p>
                <a:pPr marL="171450" indent="-171450">
                  <a:lnSpc>
                    <a:spcPct val="125000"/>
                  </a:lnSpc>
                  <a:buClr>
                    <a:schemeClr val="accent1"/>
                  </a:buClr>
                  <a:buSzPts val="1100"/>
                </a:pPr>
                <a:r>
                  <a:rPr lang="zh-TW" altLang="en-US" dirty="0">
                    <a:solidFill>
                      <a:schemeClr val="accent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方法：</a:t>
                </a:r>
                <a:endParaRPr lang="en-US" altLang="zh-TW" dirty="0">
                  <a:solidFill>
                    <a:schemeClr val="accent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  <a:p>
                <a:pPr marL="171450" lvl="0" indent="-171450" algn="l" rtl="0">
                  <a:spcAft>
                    <a:spcPts val="0"/>
                  </a:spcAft>
                  <a:buClr>
                    <a:schemeClr val="bg1"/>
                  </a:buClr>
                  <a:buSzPts val="1100"/>
                  <a:buFont typeface="Wingdings" panose="05000000000000000000" pitchFamily="2" charset="2"/>
                  <a:buChar char="Ø"/>
                </a:pP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forward(Z, training=True)</a:t>
                </a:r>
                <a:r>
                  <a:rPr lang="zh-TW" altLang="en-US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：</a:t>
                </a: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根據激活函數計算輸出。</a:t>
                </a:r>
                <a:endParaRPr lang="en-US" altLang="zh-TW" dirty="0">
                  <a:latin typeface="Yu Gothic Medium" panose="020B0500000000000000" pitchFamily="34" charset="-128"/>
                  <a:ea typeface="Yu Gothic Medium" panose="020B0500000000000000" pitchFamily="34" charset="-128"/>
                </a:endParaRPr>
              </a:p>
              <a:p>
                <a:pPr marL="171450" lvl="0" indent="-171450" algn="l" rtl="0">
                  <a:spcAft>
                    <a:spcPts val="0"/>
                  </a:spcAft>
                  <a:buClr>
                    <a:schemeClr val="bg1"/>
                  </a:buClr>
                  <a:buSzPts val="1100"/>
                  <a:buFont typeface="Wingdings" panose="05000000000000000000" pitchFamily="2" charset="2"/>
                  <a:buChar char="Ø"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Bebas Neue" panose="02020500000000000000" charset="0"/>
                    <a:ea typeface="Yu Gothic Medium" panose="020B0500000000000000" pitchFamily="34" charset="-128"/>
                    <a:sym typeface="Albert Sans"/>
                  </a:rPr>
                  <a:t>forward(Z, training=True)</a:t>
                </a:r>
                <a:r>
                  <a:rPr kumimoji="0" lang="zh-TW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Bebas Neue" panose="02020500000000000000" charset="0"/>
                    <a:ea typeface="Yu Gothic Medium" panose="020B0500000000000000" pitchFamily="34" charset="-128"/>
                    <a:sym typeface="Albert Sans"/>
                  </a:rPr>
                  <a:t>：</a:t>
                </a: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Bebas Neue" panose="02020500000000000000" charset="0"/>
                    <a:ea typeface="Yu Gothic Medium" panose="020B0500000000000000" pitchFamily="34" charset="-128"/>
                    <a:sym typeface="Albert Sans"/>
                  </a:rPr>
                  <a:t> </a:t>
                </a:r>
                <a:r>
                  <a:rPr lang="en-US" altLang="zh-TW" dirty="0" err="1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relu</a:t>
                </a:r>
                <a: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使用 </a:t>
                </a:r>
                <a: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max(0, Z)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，</a:t>
                </a:r>
                <a:r>
                  <a:rPr lang="en-US" altLang="zh-TW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sigmoid</a:t>
                </a:r>
                <a: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使用標準 </a:t>
                </a:r>
                <a: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Sigmoid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函數，</a:t>
                </a:r>
                <a:b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</a:b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Bebas Neue" panose="02020500000000000000" charset="0"/>
                    <a:ea typeface="Yu Gothic Medium" panose="020B0500000000000000" pitchFamily="34" charset="-128"/>
                    <a:sym typeface="Albert Sans"/>
                  </a:rPr>
                  <a:t>forward(Z, training=True)</a:t>
                </a:r>
                <a:r>
                  <a:rPr kumimoji="0" lang="zh-TW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Bebas Neue" panose="02020500000000000000" charset="0"/>
                    <a:ea typeface="Yu Gothic Medium" panose="020B0500000000000000" pitchFamily="34" charset="-128"/>
                    <a:sym typeface="Albert Sans"/>
                  </a:rPr>
                  <a:t>：</a:t>
                </a: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Bebas Neue" panose="02020500000000000000" charset="0"/>
                    <a:ea typeface="Yu Gothic Medium" panose="020B0500000000000000" pitchFamily="34" charset="-128"/>
                    <a:sym typeface="Albert Sans"/>
                  </a:rPr>
                  <a:t> </a:t>
                </a:r>
                <a:r>
                  <a:rPr lang="en-US" altLang="zh-TW" dirty="0" err="1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leaky_sigmoid</a:t>
                </a:r>
                <a:r>
                  <a:rPr lang="en-US" altLang="zh-TW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使用帶有 </a:t>
                </a:r>
                <a: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alpha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的 </a:t>
                </a:r>
                <a: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Leaky Sigmoid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函數。</a:t>
                </a:r>
                <a:endParaRPr lang="en-US" altLang="zh-TW" dirty="0">
                  <a:latin typeface="Yu Gothic Medium" panose="020B0500000000000000" pitchFamily="34" charset="-128"/>
                  <a:ea typeface="Yu Gothic Medium" panose="020B0500000000000000" pitchFamily="34" charset="-128"/>
                </a:endParaRPr>
              </a:p>
              <a:p>
                <a:pPr marL="171450" lvl="0" indent="-171450" algn="l" rtl="0">
                  <a:spcAft>
                    <a:spcPts val="0"/>
                  </a:spcAft>
                  <a:buClr>
                    <a:schemeClr val="bg1"/>
                  </a:buClr>
                  <a:buSzPts val="1100"/>
                  <a:buFont typeface="Wingdings" panose="05000000000000000000" pitchFamily="2" charset="2"/>
                  <a:buChar char="Ø"/>
                </a:pP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backward(</a:t>
                </a:r>
                <a:r>
                  <a:rPr lang="en-US" altLang="zh-TW" sz="1400" dirty="0" err="1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dA</a:t>
                </a: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)</a:t>
                </a:r>
                <a:r>
                  <a:rPr kumimoji="0" lang="zh-TW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10101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Bebas Neue" panose="02020500000000000000" charset="0"/>
                    <a:ea typeface="Yu Gothic Medium" panose="020B0500000000000000" pitchFamily="34" charset="-128"/>
                    <a:sym typeface="Albert Sans"/>
                  </a:rPr>
                  <a:t>：</a:t>
                </a: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根據反向傳播的誤差計算對應的梯度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bg1">
                            <a:lumMod val="25000"/>
                            <a:lumOff val="75000"/>
                          </a:schemeClr>
                        </a:solidFill>
                        <a:latin typeface="Cambria Math" panose="02040503050406030204" pitchFamily="18" charset="0"/>
                        <a:ea typeface="Yu Gothic Medium" panose="020B0500000000000000" pitchFamily="34" charset="-128"/>
                      </a:rPr>
                      <m:t>𝑑𝑍</m:t>
                    </m:r>
                  </m:oMath>
                </a14:m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。不同激活函數的梯度計算方式不同。</a:t>
                </a:r>
                <a:endParaRPr lang="en-US" altLang="zh-TW" dirty="0">
                  <a:latin typeface="Yu Gothic Medium" panose="020B0500000000000000" pitchFamily="34" charset="-128"/>
                  <a:ea typeface="Yu Gothic Medium" panose="020B0500000000000000" pitchFamily="34" charset="-128"/>
                </a:endParaRPr>
              </a:p>
              <a:p>
                <a:pPr marL="171450" lvl="0" indent="-171450" algn="l" rtl="0">
                  <a:spcAft>
                    <a:spcPts val="0"/>
                  </a:spcAft>
                  <a:buClr>
                    <a:schemeClr val="bg1"/>
                  </a:buClr>
                  <a:buSzPts val="1100"/>
                  <a:buFont typeface="Wingdings" panose="05000000000000000000" pitchFamily="2" charset="2"/>
                  <a:buChar char="Ø"/>
                </a:pPr>
                <a:r>
                  <a:rPr lang="en-US" altLang="zh-TW" sz="1400" dirty="0" err="1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leaky_sigmoid</a:t>
                </a: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(Z)</a:t>
                </a:r>
                <a:r>
                  <a:rPr kumimoji="0" lang="zh-TW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10101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Bebas Neue" panose="02020500000000000000" charset="0"/>
                    <a:ea typeface="Yu Gothic Medium" panose="020B0500000000000000" pitchFamily="34" charset="-128"/>
                    <a:sym typeface="Albert Sans"/>
                  </a:rPr>
                  <a:t>：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自定義的 </a:t>
                </a:r>
                <a: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Leaky Sigmoid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激活函數，加入了 </a:t>
                </a:r>
                <a: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alpha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參數來調整負區間的斜率。</a:t>
                </a:r>
                <a:endParaRPr lang="en-US" altLang="zh-TW" dirty="0">
                  <a:latin typeface="Yu Gothic Medium" panose="020B0500000000000000" pitchFamily="34" charset="-128"/>
                  <a:ea typeface="Yu Gothic Medium" panose="020B0500000000000000" pitchFamily="34" charset="-128"/>
                </a:endParaRPr>
              </a:p>
              <a:p>
                <a:pPr marL="171450" lvl="0" indent="-171450" algn="l" rtl="0">
                  <a:spcAft>
                    <a:spcPts val="0"/>
                  </a:spcAft>
                  <a:buClr>
                    <a:schemeClr val="bg1"/>
                  </a:buClr>
                  <a:buSzPts val="1100"/>
                  <a:buFont typeface="Wingdings" panose="05000000000000000000" pitchFamily="2" charset="2"/>
                  <a:buChar char="Ø"/>
                </a:pPr>
                <a:r>
                  <a:rPr lang="en-US" altLang="zh-TW" sz="1400" dirty="0" err="1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leaky_sigmoid_derivative</a:t>
                </a: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(Z)</a:t>
                </a:r>
                <a:r>
                  <a:rPr kumimoji="0" lang="zh-TW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10101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Bebas Neue" panose="02020500000000000000" charset="0"/>
                    <a:ea typeface="Yu Gothic Medium" panose="020B0500000000000000" pitchFamily="34" charset="-128"/>
                    <a:sym typeface="Albert Sans"/>
                  </a:rPr>
                  <a:t>：</a:t>
                </a:r>
                <a:r>
                  <a:rPr lang="en-US" altLang="zh-TW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Bebas Neue" panose="02020500000000000000" charset="0"/>
                    <a:ea typeface="Yu Gothic Medium" panose="020B0500000000000000" pitchFamily="34" charset="-128"/>
                  </a:rPr>
                  <a:t> </a:t>
                </a:r>
                <a:r>
                  <a:rPr lang="en-US" altLang="zh-TW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Leaky Sigmoid </a:t>
                </a:r>
                <a:r>
                  <a:rPr lang="zh-TW" altLang="en-US" dirty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的導數，用於反向傳播中計算梯度。</a:t>
                </a:r>
                <a:endParaRPr dirty="0">
                  <a:latin typeface="Yu Gothic Medium" panose="020B0500000000000000" pitchFamily="34" charset="-128"/>
                  <a:ea typeface="Yu Gothic Medium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637" name="Google Shape;637;p3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13250" y="1155874"/>
                <a:ext cx="7717500" cy="3696675"/>
              </a:xfrm>
              <a:prstGeom prst="rect">
                <a:avLst/>
              </a:prstGeom>
              <a:blipFill>
                <a:blip r:embed="rId3"/>
                <a:stretch>
                  <a:fillRect l="-8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6350CAC-A7A8-4912-A27F-F0427561E6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26</a:t>
            </a:fld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34AEE75-2F41-EE3C-BF70-D45485EE82C1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4" name="Google Shape;437;p31">
              <a:extLst>
                <a:ext uri="{FF2B5EF4-FFF2-40B4-BE49-F238E27FC236}">
                  <a16:creationId xmlns:a16="http://schemas.microsoft.com/office/drawing/2014/main" id="{9819F696-500B-BC31-01B9-090270A3CB9C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0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D81BC5BA-45FA-5A3E-2FC8-EBD4B7943B6C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6" name="Google Shape;441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EBF3CC53-8608-B2FD-8623-3D0C599B5D97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7" name="Google Shape;442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CA60EBD7-FBBC-D193-94E4-F09DFDE1E51D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8" name="Google Shape;443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E107EB05-7E99-5370-D1CC-E15FFCE44227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" name="Google Shape;444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5A72CE94-0187-9312-09A0-49C197CF828E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10" name="Google Shape;445;p31">
              <a:hlinkClick r:id="rId8" action="ppaction://hlinksldjump"/>
              <a:extLst>
                <a:ext uri="{FF2B5EF4-FFF2-40B4-BE49-F238E27FC236}">
                  <a16:creationId xmlns:a16="http://schemas.microsoft.com/office/drawing/2014/main" id="{D1839562-61C8-6749-3F0E-D9F9A42F3A54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11" name="Google Shape;446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C05DC912-023A-C85F-6E78-7D300B4EE50F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12" name="Google Shape;447;p31">
              <a:extLst>
                <a:ext uri="{FF2B5EF4-FFF2-40B4-BE49-F238E27FC236}">
                  <a16:creationId xmlns:a16="http://schemas.microsoft.com/office/drawing/2014/main" id="{73277507-E72B-7937-BF83-282D5A065655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8;p31">
              <a:extLst>
                <a:ext uri="{FF2B5EF4-FFF2-40B4-BE49-F238E27FC236}">
                  <a16:creationId xmlns:a16="http://schemas.microsoft.com/office/drawing/2014/main" id="{CEC786D4-5E81-AAFB-C0C2-1D952B0E26A0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5C13789F-5DFC-482F-C34A-FF4AD746E65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4178057" y="-153662"/>
            <a:ext cx="1212321" cy="616497"/>
          </a:xfrm>
          <a:prstGeom prst="rect">
            <a:avLst/>
          </a:prstGeom>
        </p:spPr>
      </p:pic>
      <p:sp>
        <p:nvSpPr>
          <p:cNvPr id="15" name="Google Shape;618;p38">
            <a:extLst>
              <a:ext uri="{FF2B5EF4-FFF2-40B4-BE49-F238E27FC236}">
                <a16:creationId xmlns:a16="http://schemas.microsoft.com/office/drawing/2014/main" id="{F8737CFF-D251-2607-534D-71394D815833}"/>
              </a:ext>
            </a:extLst>
          </p:cNvPr>
          <p:cNvSpPr txBox="1">
            <a:spLocks/>
          </p:cNvSpPr>
          <p:nvPr/>
        </p:nvSpPr>
        <p:spPr>
          <a:xfrm>
            <a:off x="720000" y="630936"/>
            <a:ext cx="7704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SzPts val="3200"/>
              <a:buNone/>
              <a:defRPr sz="320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sym typeface="Bebas Neue"/>
              </a:defRPr>
            </a:lvl1pPr>
            <a:lvl2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dirty="0"/>
              <a:t>類神經網路架構</a:t>
            </a:r>
            <a:endParaRPr lang="zh-TW" altLang="en-US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695228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9"/>
          <p:cNvSpPr txBox="1">
            <a:spLocks noGrp="1"/>
          </p:cNvSpPr>
          <p:nvPr>
            <p:ph type="body" idx="1"/>
          </p:nvPr>
        </p:nvSpPr>
        <p:spPr>
          <a:xfrm>
            <a:off x="713250" y="1155874"/>
            <a:ext cx="7717500" cy="3696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Clr>
                <a:srgbClr val="FFFFFF"/>
              </a:buClr>
              <a:buSzPts val="2400"/>
              <a:buFont typeface="Bebas Neue"/>
              <a:buNone/>
              <a:tabLst/>
              <a:defRPr/>
            </a:pPr>
            <a:r>
              <a:rPr kumimoji="0" lang="zh-TW" altLang="en-US" sz="2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Bebas Neue"/>
              </a:rPr>
              <a:t>詳細神經網絡 </a:t>
            </a:r>
            <a:r>
              <a:rPr kumimoji="0" lang="en-US" altLang="zh-TW" sz="2000" b="0" i="1" u="none" strike="noStrike" kern="0" cap="none" spc="0" normalizeH="0" baseline="0" noProof="0" dirty="0">
                <a:ln>
                  <a:noFill/>
                </a:ln>
                <a:solidFill>
                  <a:srgbClr val="B51F2C"/>
                </a:solidFill>
                <a:effectLst/>
                <a:uLnTx/>
                <a:uFillTx/>
                <a:latin typeface="Bebas Neue"/>
                <a:sym typeface="Bebas Neue"/>
              </a:rPr>
              <a:t>Detailed Neural Network</a:t>
            </a:r>
          </a:p>
          <a:p>
            <a:pPr marL="0" lvl="0" indent="0" algn="l" rtl="0">
              <a:spcAft>
                <a:spcPts val="5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altLang="en-US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為整個神經網絡的封裝。它包含了多層神經網絡和激活層，並負責訓練、前向傳播、反向傳播等過程。</a:t>
            </a:r>
            <a:endParaRPr lang="en-US" altLang="zh-TW" dirty="0">
              <a:solidFill>
                <a:schemeClr val="bg1">
                  <a:lumMod val="25000"/>
                  <a:lumOff val="75000"/>
                </a:schemeClr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171450" indent="-171450">
              <a:lnSpc>
                <a:spcPct val="125000"/>
              </a:lnSpc>
              <a:buClr>
                <a:schemeClr val="accent1"/>
              </a:buClr>
              <a:buSzPts val="1100"/>
            </a:pPr>
            <a:r>
              <a:rPr lang="zh-TW" altLang="en-US" dirty="0">
                <a:solidFill>
                  <a:schemeClr val="accent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屬性：</a:t>
            </a:r>
            <a:endParaRPr lang="en-US" altLang="zh-TW" dirty="0">
              <a:solidFill>
                <a:schemeClr val="accent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layers</a:t>
            </a:r>
            <a:r>
              <a:rPr lang="zh-TW" altLang="en-US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：</a:t>
            </a:r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 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儲存所有層的列表，這些層包含了神經層 </a:t>
            </a:r>
            <a:r>
              <a:rPr lang="en-US" altLang="zh-TW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(</a:t>
            </a:r>
            <a:r>
              <a:rPr lang="en-US" altLang="zh-TW" dirty="0" err="1">
                <a:latin typeface="Yu Gothic Medium" panose="020B0500000000000000" pitchFamily="34" charset="-128"/>
                <a:ea typeface="Yu Gothic Medium" panose="020B0500000000000000" pitchFamily="34" charset="-128"/>
              </a:rPr>
              <a:t>NeuralLayer</a:t>
            </a:r>
            <a:r>
              <a:rPr lang="en-US" altLang="zh-TW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) 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和激活層 </a:t>
            </a:r>
            <a:r>
              <a:rPr lang="en-US" altLang="zh-TW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(</a:t>
            </a:r>
            <a:r>
              <a:rPr lang="en-US" altLang="zh-TW" dirty="0" err="1">
                <a:latin typeface="Yu Gothic Medium" panose="020B0500000000000000" pitchFamily="34" charset="-128"/>
                <a:ea typeface="Yu Gothic Medium" panose="020B0500000000000000" pitchFamily="34" charset="-128"/>
              </a:rPr>
              <a:t>ActivationLayer</a:t>
            </a:r>
            <a:r>
              <a:rPr lang="en-US" altLang="zh-TW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)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。</a:t>
            </a:r>
            <a:endParaRPr lang="en-US" altLang="zh-TW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lambda_l2</a:t>
            </a:r>
            <a:r>
              <a:rPr lang="zh-TW" altLang="en-US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：</a:t>
            </a:r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 </a:t>
            </a:r>
            <a:r>
              <a:rPr lang="en-US" altLang="zh-TW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L2 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正則化參數，用來避免過擬合。</a:t>
            </a:r>
            <a:endParaRPr lang="en-US" altLang="zh-TW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altLang="zh-TW" sz="140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best_val_loss</a:t>
            </a:r>
            <a:r>
              <a:rPr lang="zh-TW" altLang="en-US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：</a:t>
            </a:r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 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用來存儲最佳驗證損失，實現早停（</a:t>
            </a:r>
            <a:r>
              <a:rPr lang="en-US" altLang="zh-TW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Early Stopping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）。</a:t>
            </a:r>
            <a:endParaRPr lang="en-US" altLang="zh-TW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Patience</a:t>
            </a:r>
            <a:r>
              <a:rPr lang="zh-TW" altLang="en-US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：</a:t>
            </a:r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 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早停的耐心次數，當驗證損失不再改善時，停止訓練。</a:t>
            </a:r>
            <a:endParaRPr lang="en-US" altLang="zh-TW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Metrics</a:t>
            </a:r>
            <a:r>
              <a:rPr lang="zh-TW" altLang="en-US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：</a:t>
            </a:r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 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記錄訓練過程中的損失和準確度。</a:t>
            </a:r>
            <a:endParaRPr lang="en-US" altLang="zh-TW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6350CAC-A7A8-4912-A27F-F0427561E6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32" name="Google Shape;464;p32">
            <a:extLst>
              <a:ext uri="{FF2B5EF4-FFF2-40B4-BE49-F238E27FC236}">
                <a16:creationId xmlns:a16="http://schemas.microsoft.com/office/drawing/2014/main" id="{A7A99FEB-515B-42C0-BEC3-C73C7A4BD968}"/>
              </a:ext>
            </a:extLst>
          </p:cNvPr>
          <p:cNvSpPr txBox="1"/>
          <p:nvPr/>
        </p:nvSpPr>
        <p:spPr>
          <a:xfrm>
            <a:off x="4953000" y="4390850"/>
            <a:ext cx="3471012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02 | </a:t>
            </a:r>
            <a:r>
              <a:rPr lang="en-US" sz="1300" u="sng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/>
                <a:ea typeface="Bebas Neue"/>
                <a:cs typeface="Bebas Neue"/>
                <a:sym typeface="Bebas Neue"/>
              </a:rPr>
              <a:t>Modeling and verification of neural networks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3B482F6-34F0-8C16-A591-95736DDCE501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4" name="Google Shape;437;p31">
              <a:extLst>
                <a:ext uri="{FF2B5EF4-FFF2-40B4-BE49-F238E27FC236}">
                  <a16:creationId xmlns:a16="http://schemas.microsoft.com/office/drawing/2014/main" id="{111B47A7-6064-C8D8-FCB8-42ED72C7E5EF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0;p31">
              <a:hlinkClick r:id="rId3" action="ppaction://hlinksldjump"/>
              <a:extLst>
                <a:ext uri="{FF2B5EF4-FFF2-40B4-BE49-F238E27FC236}">
                  <a16:creationId xmlns:a16="http://schemas.microsoft.com/office/drawing/2014/main" id="{1FD8C28F-14CC-B6E9-422E-31A029CA7EE9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6" name="Google Shape;441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AB4D818C-7861-EB70-4302-36468B1C120A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7" name="Google Shape;442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7F1332F1-5CCD-A158-BB75-84CE21A8FE84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8" name="Google Shape;443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E59648B5-ABE2-E7A5-564D-94BF7E596C83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" name="Google Shape;444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77DD41BF-EE9E-D3D1-BF5E-783A421F5846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10" name="Google Shape;445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E68FFC05-072B-CCED-C646-11DCCC502B54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11" name="Google Shape;446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4D4D43B9-B83A-BFDE-C4BB-EAD8502A01AB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12" name="Google Shape;447;p31">
              <a:extLst>
                <a:ext uri="{FF2B5EF4-FFF2-40B4-BE49-F238E27FC236}">
                  <a16:creationId xmlns:a16="http://schemas.microsoft.com/office/drawing/2014/main" id="{41FC6439-3169-4273-94C9-D23C1DCA37F1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8;p31">
              <a:extLst>
                <a:ext uri="{FF2B5EF4-FFF2-40B4-BE49-F238E27FC236}">
                  <a16:creationId xmlns:a16="http://schemas.microsoft.com/office/drawing/2014/main" id="{761A1E84-5FB7-AE3C-26FD-BAACD23CB1FF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2C9CFA84-0248-AC81-3ADD-3CBAA63B2F7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4178057" y="-153662"/>
            <a:ext cx="1212321" cy="616497"/>
          </a:xfrm>
          <a:prstGeom prst="rect">
            <a:avLst/>
          </a:prstGeom>
        </p:spPr>
      </p:pic>
      <p:sp>
        <p:nvSpPr>
          <p:cNvPr id="15" name="Google Shape;618;p38">
            <a:extLst>
              <a:ext uri="{FF2B5EF4-FFF2-40B4-BE49-F238E27FC236}">
                <a16:creationId xmlns:a16="http://schemas.microsoft.com/office/drawing/2014/main" id="{935778D4-A3FC-F3D3-FDEE-8A676850F3D2}"/>
              </a:ext>
            </a:extLst>
          </p:cNvPr>
          <p:cNvSpPr txBox="1">
            <a:spLocks/>
          </p:cNvSpPr>
          <p:nvPr/>
        </p:nvSpPr>
        <p:spPr>
          <a:xfrm>
            <a:off x="720000" y="630936"/>
            <a:ext cx="7704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SzPts val="3200"/>
              <a:buNone/>
              <a:defRPr sz="320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sym typeface="Bebas Neue"/>
              </a:defRPr>
            </a:lvl1pPr>
            <a:lvl2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dirty="0"/>
              <a:t>類神經網路架構</a:t>
            </a:r>
            <a:endParaRPr lang="zh-TW" altLang="en-US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3739441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9"/>
          <p:cNvSpPr txBox="1">
            <a:spLocks noGrp="1"/>
          </p:cNvSpPr>
          <p:nvPr>
            <p:ph type="body" idx="1"/>
          </p:nvPr>
        </p:nvSpPr>
        <p:spPr>
          <a:xfrm>
            <a:off x="713250" y="1155874"/>
            <a:ext cx="7954500" cy="3696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Clr>
                <a:srgbClr val="FFFFFF"/>
              </a:buClr>
              <a:buSzPts val="2400"/>
              <a:buFont typeface="Bebas Neue"/>
              <a:buNone/>
              <a:tabLst/>
              <a:defRPr/>
            </a:pPr>
            <a:r>
              <a:rPr kumimoji="0" lang="zh-TW" altLang="en-US" sz="2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Bebas Neue"/>
              </a:rPr>
              <a:t>詳細神經網絡 </a:t>
            </a:r>
            <a:r>
              <a:rPr kumimoji="0" lang="en-US" altLang="zh-TW" sz="2000" b="0" i="1" u="none" strike="noStrike" kern="0" cap="none" spc="0" normalizeH="0" baseline="0" noProof="0" dirty="0">
                <a:ln>
                  <a:noFill/>
                </a:ln>
                <a:solidFill>
                  <a:srgbClr val="B51F2C"/>
                </a:solidFill>
                <a:effectLst/>
                <a:uLnTx/>
                <a:uFillTx/>
                <a:latin typeface="Bebas Neue"/>
                <a:sym typeface="Bebas Neue"/>
              </a:rPr>
              <a:t>Detailed Neural Network</a:t>
            </a:r>
          </a:p>
          <a:p>
            <a:pPr marL="0" lvl="0" indent="0" algn="l" rtl="0">
              <a:spcAft>
                <a:spcPts val="5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altLang="en-US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為整個神經網絡的封裝。它包含了多層神經網絡和激活層，並負責訓練、前向傳播、反向傳播等過程。</a:t>
            </a:r>
            <a:endParaRPr lang="en-US" altLang="zh-TW" dirty="0">
              <a:solidFill>
                <a:schemeClr val="bg1">
                  <a:lumMod val="25000"/>
                  <a:lumOff val="75000"/>
                </a:schemeClr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171450" indent="-171450">
              <a:lnSpc>
                <a:spcPct val="125000"/>
              </a:lnSpc>
              <a:buClr>
                <a:schemeClr val="accent1"/>
              </a:buClr>
              <a:buSzPts val="1100"/>
            </a:pPr>
            <a:r>
              <a:rPr lang="zh-TW" altLang="en-US" dirty="0">
                <a:solidFill>
                  <a:schemeClr val="accent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方法：</a:t>
            </a:r>
            <a:endParaRPr lang="en-US" altLang="zh-TW" dirty="0">
              <a:solidFill>
                <a:schemeClr val="accent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altLang="zh-TW" sz="140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compute_cost</a:t>
            </a:r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(AL, Y, </a:t>
            </a:r>
            <a:r>
              <a:rPr lang="en-US" altLang="zh-TW" sz="140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compute_regularization</a:t>
            </a:r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=True)</a:t>
            </a:r>
            <a:r>
              <a:rPr lang="zh-TW" altLang="en-US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：</a:t>
            </a:r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 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計算成本函數，包括交叉熵損失和 </a:t>
            </a:r>
            <a:r>
              <a:rPr lang="en-US" altLang="zh-TW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L2 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正則化損失。</a:t>
            </a:r>
            <a:br>
              <a:rPr lang="en-US" altLang="zh-TW" dirty="0">
                <a:latin typeface="Yu Gothic Medium" panose="020B0500000000000000" pitchFamily="34" charset="-128"/>
                <a:ea typeface="Yu Gothic Medium" panose="020B0500000000000000" pitchFamily="34" charset="-128"/>
              </a:rPr>
            </a:b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bas Neue" panose="02020500000000000000" charset="0"/>
                <a:ea typeface="Yu Gothic Medium" panose="020B0500000000000000" pitchFamily="34" charset="-128"/>
                <a:sym typeface="Albert Sans"/>
              </a:rPr>
              <a:t>compute_cost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bas Neue" panose="02020500000000000000" charset="0"/>
                <a:ea typeface="Yu Gothic Medium" panose="020B0500000000000000" pitchFamily="34" charset="-128"/>
                <a:sym typeface="Albert Sans"/>
              </a:rPr>
              <a:t>(AL, Y, 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bas Neue" panose="02020500000000000000" charset="0"/>
                <a:ea typeface="Yu Gothic Medium" panose="020B0500000000000000" pitchFamily="34" charset="-128"/>
                <a:sym typeface="Albert Sans"/>
              </a:rPr>
              <a:t>compute_regularization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bas Neue" panose="02020500000000000000" charset="0"/>
                <a:ea typeface="Yu Gothic Medium" panose="020B0500000000000000" pitchFamily="34" charset="-128"/>
                <a:sym typeface="Albert Sans"/>
              </a:rPr>
              <a:t>=True)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bas Neue" panose="02020500000000000000" charset="0"/>
                <a:ea typeface="Yu Gothic Medium" panose="020B0500000000000000" pitchFamily="34" charset="-128"/>
                <a:sym typeface="Albert Sans"/>
              </a:rPr>
              <a:t>： 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如果 </a:t>
            </a:r>
            <a:r>
              <a:rPr lang="en-US" altLang="zh-TW" dirty="0" err="1">
                <a:latin typeface="Yu Gothic Medium" panose="020B0500000000000000" pitchFamily="34" charset="-128"/>
                <a:ea typeface="Yu Gothic Medium" panose="020B0500000000000000" pitchFamily="34" charset="-128"/>
              </a:rPr>
              <a:t>compute_regularization</a:t>
            </a:r>
            <a:r>
              <a:rPr lang="en-US" altLang="zh-TW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為 </a:t>
            </a:r>
            <a:r>
              <a:rPr lang="en-US" altLang="zh-TW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True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，則會計算 </a:t>
            </a:r>
            <a:r>
              <a:rPr lang="en-US" altLang="zh-TW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L2 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正則化項。</a:t>
            </a:r>
            <a:endParaRPr lang="en-US" altLang="zh-TW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altLang="zh-TW" sz="140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forward_propagation</a:t>
            </a:r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(X, training=True)</a:t>
            </a:r>
            <a:r>
              <a:rPr lang="zh-TW" altLang="en-US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：</a:t>
            </a:r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 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進行前向傳播，通過每一層計算激活值，最終輸出預測結果。</a:t>
            </a:r>
            <a:endParaRPr lang="en-US" altLang="zh-TW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altLang="zh-TW" sz="140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backward_propagation</a:t>
            </a:r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(AL, Y)</a:t>
            </a:r>
            <a:r>
              <a:rPr lang="zh-TW" altLang="en-US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：</a:t>
            </a:r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 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根據預測值和真實值之間的誤差計算反向傳播，更新每層的權重和偏差。</a:t>
            </a:r>
            <a:endParaRPr lang="en-US" altLang="zh-TW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SzPts val="1100"/>
              <a:buFont typeface="Wingdings" panose="05000000000000000000" pitchFamily="2" charset="2"/>
              <a:buChar char="Ø"/>
            </a:pPr>
            <a:r>
              <a:rPr lang="fr-FR" altLang="zh-TW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train(X_train, Y_train, X_val=None, Y_val=None, ...)</a:t>
            </a:r>
            <a:r>
              <a:rPr lang="zh-TW" altLang="en-US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：</a:t>
            </a:r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 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訓練模型，包括批次處理、前向傳播、反向傳播、損失計算和更                                  </a:t>
            </a:r>
            <a:br>
              <a:rPr lang="en-US" altLang="zh-TW" dirty="0">
                <a:latin typeface="Yu Gothic Medium" panose="020B0500000000000000" pitchFamily="34" charset="-128"/>
                <a:ea typeface="Yu Gothic Medium" panose="020B0500000000000000" pitchFamily="34" charset="-128"/>
              </a:rPr>
            </a:b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                                                                          新參數，支持早停和學習率遞減。</a:t>
            </a:r>
            <a:endParaRPr lang="en-US" altLang="zh-TW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Metrics</a:t>
            </a:r>
            <a:r>
              <a:rPr lang="zh-TW" altLang="en-US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：</a:t>
            </a:r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 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根據訓練好的模型進行預測，返回分類結果（</a:t>
            </a:r>
            <a:r>
              <a:rPr lang="en-US" altLang="zh-TW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0 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或 </a:t>
            </a:r>
            <a:r>
              <a:rPr lang="en-US" altLang="zh-TW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1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）。</a:t>
            </a:r>
            <a:endParaRPr lang="en-US" altLang="zh-TW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Metrics</a:t>
            </a:r>
            <a:r>
              <a:rPr lang="zh-TW" altLang="en-US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：</a:t>
            </a:r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 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繪製訓練過程中的損失和準確度曲線。</a:t>
            </a:r>
            <a:endParaRPr lang="en-US" altLang="zh-TW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SzPts val="1100"/>
              <a:buFont typeface="Wingdings" panose="05000000000000000000" pitchFamily="2" charset="2"/>
              <a:buChar char="Ø"/>
            </a:pPr>
            <a:endParaRPr lang="en-US" altLang="zh-TW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6350CAC-A7A8-4912-A27F-F0427561E6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28</a:t>
            </a:fld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0629C32-F7C5-5171-3B42-1E9C2D83D966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4" name="Google Shape;437;p31">
              <a:extLst>
                <a:ext uri="{FF2B5EF4-FFF2-40B4-BE49-F238E27FC236}">
                  <a16:creationId xmlns:a16="http://schemas.microsoft.com/office/drawing/2014/main" id="{072275C3-F10E-1C9E-A057-1B84A24693EB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0;p31">
              <a:hlinkClick r:id="rId3" action="ppaction://hlinksldjump"/>
              <a:extLst>
                <a:ext uri="{FF2B5EF4-FFF2-40B4-BE49-F238E27FC236}">
                  <a16:creationId xmlns:a16="http://schemas.microsoft.com/office/drawing/2014/main" id="{97A53079-32CD-ABD5-9E75-190A839C35F7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6" name="Google Shape;441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10D177F8-A438-1C40-021A-8E4AD67C16AB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7" name="Google Shape;442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8602B9F6-00AF-B802-6797-A21D14BF3C4A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8" name="Google Shape;443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F4E5AB9A-6A50-0716-9227-C301A57943D8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" name="Google Shape;444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0B032D45-BC52-C9B4-C114-ADFC065CDDA5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10" name="Google Shape;445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1FBC265A-95AA-5654-D0C3-E2576944C7A9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11" name="Google Shape;446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485B7C64-34BA-FFA6-02BC-9551F72DBC77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12" name="Google Shape;447;p31">
              <a:extLst>
                <a:ext uri="{FF2B5EF4-FFF2-40B4-BE49-F238E27FC236}">
                  <a16:creationId xmlns:a16="http://schemas.microsoft.com/office/drawing/2014/main" id="{D65BAC22-B829-AC2E-E005-FFAE9110D71E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8;p31">
              <a:extLst>
                <a:ext uri="{FF2B5EF4-FFF2-40B4-BE49-F238E27FC236}">
                  <a16:creationId xmlns:a16="http://schemas.microsoft.com/office/drawing/2014/main" id="{4D655843-4A82-A0B6-E271-F7AF5F3DD317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3A480732-330E-9BCF-DE97-2336E181267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4178057" y="-153662"/>
            <a:ext cx="1212321" cy="616497"/>
          </a:xfrm>
          <a:prstGeom prst="rect">
            <a:avLst/>
          </a:prstGeom>
        </p:spPr>
      </p:pic>
      <p:sp>
        <p:nvSpPr>
          <p:cNvPr id="15" name="Google Shape;618;p38">
            <a:extLst>
              <a:ext uri="{FF2B5EF4-FFF2-40B4-BE49-F238E27FC236}">
                <a16:creationId xmlns:a16="http://schemas.microsoft.com/office/drawing/2014/main" id="{1D849AF8-EF87-5F74-B7F2-66E960E0B4E7}"/>
              </a:ext>
            </a:extLst>
          </p:cNvPr>
          <p:cNvSpPr txBox="1">
            <a:spLocks/>
          </p:cNvSpPr>
          <p:nvPr/>
        </p:nvSpPr>
        <p:spPr>
          <a:xfrm>
            <a:off x="720000" y="630936"/>
            <a:ext cx="7704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SzPts val="3200"/>
              <a:buNone/>
              <a:defRPr sz="320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sym typeface="Bebas Neue"/>
              </a:defRPr>
            </a:lvl1pPr>
            <a:lvl2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dirty="0"/>
              <a:t>類神經網路架構</a:t>
            </a:r>
            <a:endParaRPr lang="zh-TW" altLang="en-US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3082064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9"/>
          <p:cNvSpPr txBox="1">
            <a:spLocks noGrp="1"/>
          </p:cNvSpPr>
          <p:nvPr>
            <p:ph type="body" idx="1"/>
          </p:nvPr>
        </p:nvSpPr>
        <p:spPr>
          <a:xfrm>
            <a:off x="713250" y="1155874"/>
            <a:ext cx="7954500" cy="3696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Clr>
                <a:srgbClr val="FFFFFF"/>
              </a:buClr>
              <a:buSzPts val="2400"/>
              <a:buFont typeface="Bebas Neue"/>
              <a:buNone/>
              <a:tabLst/>
              <a:defRPr/>
            </a:pPr>
            <a:r>
              <a:rPr kumimoji="0" lang="zh-TW" altLang="en-US" sz="2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Bebas Neue"/>
              </a:rPr>
              <a:t>訓練過程</a:t>
            </a:r>
            <a:r>
              <a:rPr kumimoji="0" lang="zh-TW" altLang="en-US" sz="2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ebas Neue"/>
                <a:ea typeface="微軟正黑體" panose="020B0604030504040204" pitchFamily="34" charset="-120"/>
                <a:sym typeface="Bebas Neue"/>
              </a:rPr>
              <a:t> </a:t>
            </a:r>
            <a:r>
              <a:rPr kumimoji="0" lang="en-US" altLang="zh-TW" sz="2000" b="0" i="1" u="none" strike="noStrike" kern="0" cap="none" spc="0" normalizeH="0" baseline="0" noProof="0" dirty="0" err="1">
                <a:ln>
                  <a:noFill/>
                </a:ln>
                <a:solidFill>
                  <a:srgbClr val="B51F2C"/>
                </a:solidFill>
                <a:effectLst/>
                <a:uLnTx/>
                <a:uFillTx/>
                <a:latin typeface="Bebas Neue"/>
                <a:sym typeface="Bebas Neue"/>
              </a:rPr>
              <a:t>traning</a:t>
            </a:r>
            <a:endParaRPr kumimoji="0" lang="en-US" altLang="zh-TW" sz="2000" b="0" i="1" u="none" strike="noStrike" kern="0" cap="none" spc="0" normalizeH="0" baseline="0" noProof="0" dirty="0">
              <a:ln>
                <a:noFill/>
              </a:ln>
              <a:solidFill>
                <a:srgbClr val="B51F2C"/>
              </a:solidFill>
              <a:effectLst/>
              <a:uLnTx/>
              <a:uFillTx/>
              <a:latin typeface="Bebas Neue"/>
              <a:sym typeface="Bebas Neue"/>
            </a:endParaRPr>
          </a:p>
          <a:p>
            <a:pPr marL="0" lvl="0" indent="0" algn="l" rtl="0">
              <a:spcAft>
                <a:spcPts val="5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altLang="en-US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模型會進行以下步驟：</a:t>
            </a:r>
            <a:endParaRPr lang="en-US" altLang="zh-TW" dirty="0">
              <a:solidFill>
                <a:schemeClr val="bg1">
                  <a:lumMod val="25000"/>
                  <a:lumOff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685800" lvl="1" indent="-228600">
              <a:buClrTx/>
              <a:buSzPts val="1100"/>
              <a:buFont typeface="+mj-lt"/>
              <a:buAutoNum type="arabicPeriod"/>
            </a:pP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每個 </a:t>
            </a:r>
            <a:r>
              <a:rPr lang="en-US" altLang="zh-TW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epoch 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開始時，</a:t>
            </a:r>
            <a:r>
              <a:rPr lang="zh-TW" altLang="en-US" sz="14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隨機打亂訓練數據 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並將其</a:t>
            </a:r>
            <a:r>
              <a:rPr lang="zh-TW" altLang="en-US" sz="14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分成多個 </a:t>
            </a:r>
            <a:r>
              <a:rPr lang="en-US" altLang="zh-TW" sz="14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batch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。</a:t>
            </a:r>
            <a:endParaRPr lang="en-US" altLang="zh-TW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685800" lvl="1" indent="-228600">
              <a:buClrTx/>
              <a:buSzPts val="1100"/>
              <a:buFont typeface="+mj-lt"/>
              <a:buAutoNum type="arabicPeriod"/>
            </a:pP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對每個批次進行</a:t>
            </a:r>
            <a:r>
              <a:rPr lang="zh-TW" altLang="en-US" sz="14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前向傳播 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計算預測結果。</a:t>
            </a:r>
            <a:endParaRPr lang="en-US" altLang="zh-TW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685800" lvl="1" indent="-228600">
              <a:buClrTx/>
              <a:buSzPts val="1100"/>
              <a:buFont typeface="+mj-lt"/>
              <a:buAutoNum type="arabicPeriod"/>
            </a:pP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計算當前批次的成本和準確度，並執行</a:t>
            </a:r>
            <a:r>
              <a:rPr lang="zh-TW" altLang="en-US" sz="14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反向傳播 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來計算梯度。</a:t>
            </a:r>
            <a:endParaRPr lang="en-US" altLang="zh-TW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685800" lvl="1" indent="-228600">
              <a:buClrTx/>
              <a:buSzPts val="1100"/>
              <a:buFont typeface="+mj-lt"/>
              <a:buAutoNum type="arabicPeriod"/>
            </a:pP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使用 </a:t>
            </a:r>
            <a:r>
              <a:rPr lang="en-US" altLang="zh-TW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Adam 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優化算法來</a:t>
            </a:r>
            <a:r>
              <a:rPr lang="zh-TW" altLang="en-US" sz="14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更新每層的權重和偏差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。</a:t>
            </a:r>
            <a:endParaRPr lang="en-US" altLang="zh-TW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685800" lvl="1" indent="-228600">
              <a:buClr>
                <a:schemeClr val="tx1"/>
              </a:buClr>
              <a:buSzPts val="1100"/>
              <a:buFont typeface="+mj-lt"/>
              <a:buAutoNum type="arabicPeriod"/>
            </a:pPr>
            <a:r>
              <a:rPr lang="zh-TW" altLang="en-US" sz="14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計算驗證損失和準確度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，並在訓練過程中檢查是否需要進行早停</a:t>
            </a:r>
            <a:r>
              <a:rPr lang="zh-TW" alt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（若驗證損失不再改善，則停止訓練）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。</a:t>
            </a:r>
            <a:endParaRPr lang="en-US" altLang="zh-TW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6350CAC-A7A8-4912-A27F-F0427561E6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29</a:t>
            </a:fld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842D46D-14F9-AAA2-B577-842C3229C1D0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4" name="Google Shape;437;p31">
              <a:extLst>
                <a:ext uri="{FF2B5EF4-FFF2-40B4-BE49-F238E27FC236}">
                  <a16:creationId xmlns:a16="http://schemas.microsoft.com/office/drawing/2014/main" id="{10399817-AAD6-E6BD-4ABF-4F1BB9F3F3FC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0;p31">
              <a:hlinkClick r:id="rId3" action="ppaction://hlinksldjump"/>
              <a:extLst>
                <a:ext uri="{FF2B5EF4-FFF2-40B4-BE49-F238E27FC236}">
                  <a16:creationId xmlns:a16="http://schemas.microsoft.com/office/drawing/2014/main" id="{16921401-2446-2B54-E658-3202C8E80342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6" name="Google Shape;441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64E8EC86-7D0A-0F39-0CC6-A2CA4820BFAB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7" name="Google Shape;442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92EE8D69-EB1F-D772-CD4C-B8016B4429F1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8" name="Google Shape;443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36512B3D-BAA2-2D65-05F0-ED87E4447D76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" name="Google Shape;444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CA0850FC-6E0D-FF34-C532-76223AE460D4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10" name="Google Shape;445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D9E57201-06FC-8B13-73DF-C3CCB5A9BB86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11" name="Google Shape;446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E266C35A-8EF7-7846-9DC1-FFE6D55E59EC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12" name="Google Shape;447;p31">
              <a:extLst>
                <a:ext uri="{FF2B5EF4-FFF2-40B4-BE49-F238E27FC236}">
                  <a16:creationId xmlns:a16="http://schemas.microsoft.com/office/drawing/2014/main" id="{DD0219BD-965C-CFB4-DF12-381093A464AD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8;p31">
              <a:extLst>
                <a:ext uri="{FF2B5EF4-FFF2-40B4-BE49-F238E27FC236}">
                  <a16:creationId xmlns:a16="http://schemas.microsoft.com/office/drawing/2014/main" id="{C2DBEE63-65E6-231B-36C3-54F72028640B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43D6D846-8FC6-2C16-3F7E-812A4859B27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4178057" y="-153662"/>
            <a:ext cx="1212321" cy="616497"/>
          </a:xfrm>
          <a:prstGeom prst="rect">
            <a:avLst/>
          </a:prstGeom>
        </p:spPr>
      </p:pic>
      <p:sp>
        <p:nvSpPr>
          <p:cNvPr id="15" name="Google Shape;618;p38">
            <a:extLst>
              <a:ext uri="{FF2B5EF4-FFF2-40B4-BE49-F238E27FC236}">
                <a16:creationId xmlns:a16="http://schemas.microsoft.com/office/drawing/2014/main" id="{F11B8B25-76F8-5B9F-B352-225E8BA9CF61}"/>
              </a:ext>
            </a:extLst>
          </p:cNvPr>
          <p:cNvSpPr txBox="1">
            <a:spLocks/>
          </p:cNvSpPr>
          <p:nvPr/>
        </p:nvSpPr>
        <p:spPr>
          <a:xfrm>
            <a:off x="720000" y="630936"/>
            <a:ext cx="7704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SzPts val="3200"/>
              <a:buNone/>
              <a:defRPr sz="320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sym typeface="Bebas Neue"/>
              </a:defRPr>
            </a:lvl1pPr>
            <a:lvl2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dirty="0"/>
              <a:t>訓練類神經網路</a:t>
            </a:r>
            <a:endParaRPr lang="zh-TW" altLang="en-US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1712165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B58C4AC8-13FB-C006-0285-B3BAA809AF7C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4" name="Google Shape;437;p31">
              <a:extLst>
                <a:ext uri="{FF2B5EF4-FFF2-40B4-BE49-F238E27FC236}">
                  <a16:creationId xmlns:a16="http://schemas.microsoft.com/office/drawing/2014/main" id="{FAEFD48F-9903-D341-C872-FC73B3D7738D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0;p31">
              <a:hlinkClick r:id="rId3" action="ppaction://hlinksldjump"/>
              <a:extLst>
                <a:ext uri="{FF2B5EF4-FFF2-40B4-BE49-F238E27FC236}">
                  <a16:creationId xmlns:a16="http://schemas.microsoft.com/office/drawing/2014/main" id="{31F7730B-E7C7-DE20-118E-DF5667B9ADF9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6" name="Google Shape;441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2F683CD5-744F-6849-76C0-44E38904D9E9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7" name="Google Shape;442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71D535F9-6956-8F3D-2C5B-EDAB14AC4EE5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8" name="Google Shape;443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91E95D61-0A7C-26F7-AF6E-7495A1966537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" name="Google Shape;444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CA8DBA99-9A49-BD76-AD5F-D9F449EADC08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10" name="Google Shape;445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7FA4DC14-7648-751E-94A1-FBB94338A047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11" name="Google Shape;446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0E8DC346-9DCD-39B3-F02B-C3CB7C74EEA8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12" name="Google Shape;447;p31">
              <a:extLst>
                <a:ext uri="{FF2B5EF4-FFF2-40B4-BE49-F238E27FC236}">
                  <a16:creationId xmlns:a16="http://schemas.microsoft.com/office/drawing/2014/main" id="{F41510A8-2B1B-455D-2C48-23678455281A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8;p31">
              <a:extLst>
                <a:ext uri="{FF2B5EF4-FFF2-40B4-BE49-F238E27FC236}">
                  <a16:creationId xmlns:a16="http://schemas.microsoft.com/office/drawing/2014/main" id="{2B4C68C1-05D1-14AA-6958-D328F334C727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38"/>
          <p:cNvSpPr txBox="1">
            <a:spLocks noGrp="1"/>
          </p:cNvSpPr>
          <p:nvPr>
            <p:ph type="title"/>
          </p:nvPr>
        </p:nvSpPr>
        <p:spPr>
          <a:xfrm>
            <a:off x="720000" y="630936"/>
            <a:ext cx="7704000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  <a:sym typeface="Arial"/>
              </a:rPr>
              <a:t>遊戲設計動機</a:t>
            </a:r>
            <a:endParaRPr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rial"/>
              <a:sym typeface="Arial"/>
            </a:endParaRPr>
          </a:p>
        </p:txBody>
      </p:sp>
      <p:sp>
        <p:nvSpPr>
          <p:cNvPr id="620" name="Google Shape;620;p38"/>
          <p:cNvSpPr txBox="1">
            <a:spLocks noGrp="1"/>
          </p:cNvSpPr>
          <p:nvPr>
            <p:ph type="subTitle" idx="2"/>
          </p:nvPr>
        </p:nvSpPr>
        <p:spPr>
          <a:xfrm>
            <a:off x="647394" y="1263545"/>
            <a:ext cx="8090206" cy="3067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   當初看到期末報告的要求是設計一款遊戲時，我們苦惱了許久，左思右想都不知道該做甚麼樣的遊戲才好，剛好就在這個時候，萬眾矚目的世紀大對決開打了，就在大家一起在實驗室熱血觀賽的同時，靈感突然湧現</a:t>
            </a:r>
            <a:r>
              <a:rPr lang="en-US" altLang="zh-TW" sz="16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…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6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i="1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『</a:t>
            </a:r>
            <a:r>
              <a:rPr lang="zh-TW" altLang="en-US" sz="2800" b="1" i="1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啊！不然我們就來做個拳擊遊戲吧！ </a:t>
            </a:r>
            <a:r>
              <a:rPr lang="en-US" altLang="zh-TW" sz="2800" b="1" i="1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』</a:t>
            </a:r>
            <a:r>
              <a:rPr lang="zh-TW" altLang="en-US" sz="16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某個組員驚呼。</a:t>
            </a:r>
            <a:endParaRPr lang="en-US" altLang="zh-TW" sz="16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4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於是我們就下定決心，決定要設計一款拳擊遊戲</a:t>
            </a:r>
            <a:r>
              <a:rPr lang="en-US" altLang="zh-TW" sz="16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…</a:t>
            </a:r>
            <a:endParaRPr sz="16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E4E3E47-D703-429B-AE4C-65A616B78B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5247BA25-197B-4FE6-976A-4C2A0EBB9F9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1083590" y="-153662"/>
            <a:ext cx="1212321" cy="61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02587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>
          <a:extLst>
            <a:ext uri="{FF2B5EF4-FFF2-40B4-BE49-F238E27FC236}">
              <a16:creationId xmlns:a16="http://schemas.microsoft.com/office/drawing/2014/main" id="{F1A2C3A9-3CF4-B164-F194-E62364696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5">
            <a:extLst>
              <a:ext uri="{FF2B5EF4-FFF2-40B4-BE49-F238E27FC236}">
                <a16:creationId xmlns:a16="http://schemas.microsoft.com/office/drawing/2014/main" id="{A0697F67-D9BC-D3CB-AEB1-086D03B649F6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6617" y="1195599"/>
            <a:ext cx="6065174" cy="680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i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遊戲執行結果圖</a:t>
            </a:r>
            <a:endParaRPr lang="en-US" altLang="zh-TW" sz="2000" i="1" dirty="0">
              <a:solidFill>
                <a:schemeClr val="accent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77ADCD0-C779-1F40-9985-35DE39A52E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30</a:t>
            </a:fld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9F326EB-35C5-6402-4134-B232BA0545BC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4" name="Google Shape;437;p31">
              <a:extLst>
                <a:ext uri="{FF2B5EF4-FFF2-40B4-BE49-F238E27FC236}">
                  <a16:creationId xmlns:a16="http://schemas.microsoft.com/office/drawing/2014/main" id="{9435247D-E49E-721E-D35B-694FA7425AA4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0;p31">
              <a:hlinkClick r:id="rId3" action="ppaction://hlinksldjump"/>
              <a:extLst>
                <a:ext uri="{FF2B5EF4-FFF2-40B4-BE49-F238E27FC236}">
                  <a16:creationId xmlns:a16="http://schemas.microsoft.com/office/drawing/2014/main" id="{30F1DD71-7400-B4B7-6ACA-F1BF1B7D58F4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6" name="Google Shape;441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36223BF7-47A1-AA56-0B66-7B833C968649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7" name="Google Shape;442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747297C9-F0EB-E0C4-88BC-26F803A9F9BA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8" name="Google Shape;443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991A08C9-E43C-035F-ABAE-78B5E42D49BC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" name="Google Shape;444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80269807-CAE1-83FD-5727-7A5108869A5E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10" name="Google Shape;445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9D7CC68A-30FA-BD5E-09E9-60403AD38CA6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11" name="Google Shape;446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FF6E6BCA-4D0E-3A9F-E2AC-0CAA582B9B3B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12" name="Google Shape;447;p31">
              <a:extLst>
                <a:ext uri="{FF2B5EF4-FFF2-40B4-BE49-F238E27FC236}">
                  <a16:creationId xmlns:a16="http://schemas.microsoft.com/office/drawing/2014/main" id="{EDD6E752-7855-0938-D9F5-EB603B92286B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8;p31">
              <a:extLst>
                <a:ext uri="{FF2B5EF4-FFF2-40B4-BE49-F238E27FC236}">
                  <a16:creationId xmlns:a16="http://schemas.microsoft.com/office/drawing/2014/main" id="{C0599C4F-3AD5-E09A-2D75-AE15319A8709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618;p38">
            <a:extLst>
              <a:ext uri="{FF2B5EF4-FFF2-40B4-BE49-F238E27FC236}">
                <a16:creationId xmlns:a16="http://schemas.microsoft.com/office/drawing/2014/main" id="{1A7C5038-AF4F-B27D-AC59-BBC3D42A9EAC}"/>
              </a:ext>
            </a:extLst>
          </p:cNvPr>
          <p:cNvSpPr txBox="1">
            <a:spLocks/>
          </p:cNvSpPr>
          <p:nvPr/>
        </p:nvSpPr>
        <p:spPr>
          <a:xfrm>
            <a:off x="720000" y="630936"/>
            <a:ext cx="7704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SzPts val="3200"/>
              <a:buNone/>
              <a:defRPr sz="320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sym typeface="Bebas Neue"/>
              </a:defRPr>
            </a:lvl1pPr>
            <a:lvl2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dirty="0"/>
              <a:t>模型模擬結果對照</a:t>
            </a:r>
            <a:endParaRPr lang="zh-TW" altLang="en-US" dirty="0">
              <a:sym typeface="Arial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28223E99-793E-8B71-0441-8B2C15DE72D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5145210" y="-153662"/>
            <a:ext cx="1212321" cy="61649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9A5F500-9390-FA71-D084-4B6DDEDDB5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4399" y="1120469"/>
            <a:ext cx="1747034" cy="364624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BF1C7CC-40AE-7A7C-A524-B87A239452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724"/>
          <a:stretch/>
        </p:blipFill>
        <p:spPr>
          <a:xfrm>
            <a:off x="836694" y="3919180"/>
            <a:ext cx="4727635" cy="68525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BACD628-CBD8-ACEC-A1BD-A9F2CB31F14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3143"/>
          <a:stretch/>
        </p:blipFill>
        <p:spPr>
          <a:xfrm>
            <a:off x="836694" y="1739327"/>
            <a:ext cx="5378523" cy="1571625"/>
          </a:xfrm>
          <a:prstGeom prst="rect">
            <a:avLst/>
          </a:prstGeom>
        </p:spPr>
      </p:pic>
      <p:sp>
        <p:nvSpPr>
          <p:cNvPr id="25" name="Google Shape;528;p35">
            <a:extLst>
              <a:ext uri="{FF2B5EF4-FFF2-40B4-BE49-F238E27FC236}">
                <a16:creationId xmlns:a16="http://schemas.microsoft.com/office/drawing/2014/main" id="{9454D233-D5C0-1097-3AAB-EC87E97E652E}"/>
              </a:ext>
            </a:extLst>
          </p:cNvPr>
          <p:cNvSpPr txBox="1">
            <a:spLocks/>
          </p:cNvSpPr>
          <p:nvPr/>
        </p:nvSpPr>
        <p:spPr>
          <a:xfrm>
            <a:off x="716617" y="3320933"/>
            <a:ext cx="6065174" cy="680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zh-TW" altLang="en-US" sz="2000" b="1" i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模型預測結果圖</a:t>
            </a:r>
            <a:endParaRPr lang="en-US" altLang="zh-TW" sz="2000" i="1" dirty="0">
              <a:solidFill>
                <a:schemeClr val="accent1"/>
              </a:solidFill>
            </a:endParaRPr>
          </a:p>
        </p:txBody>
      </p:sp>
      <p:sp>
        <p:nvSpPr>
          <p:cNvPr id="26" name="Google Shape;528;p35">
            <a:extLst>
              <a:ext uri="{FF2B5EF4-FFF2-40B4-BE49-F238E27FC236}">
                <a16:creationId xmlns:a16="http://schemas.microsoft.com/office/drawing/2014/main" id="{6C528779-6E66-AA7D-B168-03B9F56C3312}"/>
              </a:ext>
            </a:extLst>
          </p:cNvPr>
          <p:cNvSpPr txBox="1">
            <a:spLocks/>
          </p:cNvSpPr>
          <p:nvPr/>
        </p:nvSpPr>
        <p:spPr>
          <a:xfrm>
            <a:off x="6296513" y="606258"/>
            <a:ext cx="1747034" cy="680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zh-TW" altLang="en-US" sz="1600" b="1" i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可調參數</a:t>
            </a:r>
            <a:endParaRPr lang="en-US" altLang="zh-TW" sz="16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585466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F35277F1-E956-4294-B5C2-8C45A9C35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033" y="1808280"/>
            <a:ext cx="3996744" cy="2604523"/>
          </a:xfrm>
          <a:prstGeom prst="rect">
            <a:avLst/>
          </a:prstGeom>
        </p:spPr>
      </p:pic>
      <p:sp>
        <p:nvSpPr>
          <p:cNvPr id="528" name="Google Shape;528;p35"/>
          <p:cNvSpPr txBox="1">
            <a:spLocks noGrp="1"/>
          </p:cNvSpPr>
          <p:nvPr>
            <p:ph type="subTitle" idx="4"/>
          </p:nvPr>
        </p:nvSpPr>
        <p:spPr>
          <a:xfrm>
            <a:off x="716617" y="1157499"/>
            <a:ext cx="7160558" cy="680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zh-TW" altLang="en-US" sz="2000" b="1" i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模型的損失（</a:t>
            </a:r>
            <a:r>
              <a:rPr lang="en-US" altLang="zh-TW" sz="2000" b="1" i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Loss</a:t>
            </a:r>
            <a:r>
              <a:rPr lang="zh-TW" altLang="en-US" sz="2000" b="1" i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）隨時間的變化</a:t>
            </a:r>
            <a:endParaRPr lang="en-US" sz="2000" b="1" i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D21C539-1B5E-4D33-8E72-E5F2B17CF5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31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B484459-B3EC-469E-BC87-432EC1D4689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252" y="1805452"/>
            <a:ext cx="3949622" cy="2604523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36CF6C60-9A37-405A-B9FC-3F85F3F8AC65}"/>
              </a:ext>
            </a:extLst>
          </p:cNvPr>
          <p:cNvSpPr txBox="1"/>
          <p:nvPr/>
        </p:nvSpPr>
        <p:spPr>
          <a:xfrm>
            <a:off x="807720" y="2045970"/>
            <a:ext cx="3764280" cy="1746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橫軸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是訓練過程中的</a:t>
            </a: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迭代輪數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（</a:t>
            </a:r>
            <a:r>
              <a:rPr lang="en-US" altLang="zh-TW" dirty="0">
                <a:solidFill>
                  <a:schemeClr val="tx1"/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Epoch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），</a:t>
            </a:r>
            <a:br>
              <a:rPr lang="en-US" altLang="zh-TW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</a:br>
            <a:r>
              <a:rPr lang="zh-TW" altLang="en-US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縱軸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是</a:t>
            </a: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損失值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（</a:t>
            </a:r>
            <a:r>
              <a:rPr lang="en-US" altLang="zh-TW" dirty="0">
                <a:solidFill>
                  <a:schemeClr val="tx1"/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Loss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）。</a:t>
            </a:r>
            <a:endParaRPr lang="en-US" altLang="zh-TW" dirty="0">
              <a:solidFill>
                <a:schemeClr val="tx1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lnSpc>
                <a:spcPct val="114000"/>
              </a:lnSpc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3D89BD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藍色曲線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是訓練集的</a:t>
            </a: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損失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（</a:t>
            </a:r>
            <a:r>
              <a:rPr lang="en-US" altLang="zh-TW" dirty="0">
                <a:solidFill>
                  <a:schemeClr val="tx1"/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Train Loss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），</a:t>
            </a:r>
            <a:br>
              <a:rPr lang="en-US" altLang="zh-TW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</a:br>
            <a:r>
              <a:rPr lang="zh-TW" altLang="en-US" dirty="0">
                <a:solidFill>
                  <a:srgbClr val="FF831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橙色曲線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是驗證集的</a:t>
            </a: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損失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（</a:t>
            </a:r>
            <a:r>
              <a:rPr lang="en-US" altLang="zh-TW" dirty="0">
                <a:solidFill>
                  <a:schemeClr val="tx1"/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Val Loss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）。</a:t>
            </a:r>
            <a:endParaRPr lang="en-US" altLang="zh-TW" dirty="0">
              <a:solidFill>
                <a:schemeClr val="tx1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lnSpc>
                <a:spcPct val="114000"/>
              </a:lnSpc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兩條曲線逐漸下降並趨於穩定，</a:t>
            </a:r>
            <a:br>
              <a:rPr lang="en-US" altLang="zh-TW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</a:b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說明模型沒有過擬合的情況發生。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4C7DBEE-E722-FC26-5358-C2CA7CBA4DCF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4" name="Google Shape;437;p31">
              <a:extLst>
                <a:ext uri="{FF2B5EF4-FFF2-40B4-BE49-F238E27FC236}">
                  <a16:creationId xmlns:a16="http://schemas.microsoft.com/office/drawing/2014/main" id="{694963DB-E0BA-EBDB-B57E-0EA98316F172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0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4BF220F0-00B3-6D2D-8261-5424E739179F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6" name="Google Shape;441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761B31F7-5D8F-8922-E88B-158B7EDBBE02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7" name="Google Shape;442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9AC0B6D6-E326-9B57-EC8F-2D54D415374E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9" name="Google Shape;443;p31">
              <a:hlinkClick r:id="rId8" action="ppaction://hlinksldjump"/>
              <a:extLst>
                <a:ext uri="{FF2B5EF4-FFF2-40B4-BE49-F238E27FC236}">
                  <a16:creationId xmlns:a16="http://schemas.microsoft.com/office/drawing/2014/main" id="{5E5E1414-8DCD-6DDA-DC4B-54B84C6BFA4C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0" name="Google Shape;444;p31">
              <a:hlinkClick r:id="rId8" action="ppaction://hlinksldjump"/>
              <a:extLst>
                <a:ext uri="{FF2B5EF4-FFF2-40B4-BE49-F238E27FC236}">
                  <a16:creationId xmlns:a16="http://schemas.microsoft.com/office/drawing/2014/main" id="{BD235610-F761-0800-9E5B-9EE248859D99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11" name="Google Shape;445;p31">
              <a:hlinkClick r:id="rId9" action="ppaction://hlinksldjump"/>
              <a:extLst>
                <a:ext uri="{FF2B5EF4-FFF2-40B4-BE49-F238E27FC236}">
                  <a16:creationId xmlns:a16="http://schemas.microsoft.com/office/drawing/2014/main" id="{EF2AB1F6-6A0C-22F7-5619-DA33AA45E5A7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12" name="Google Shape;446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AF1666A7-1ADC-0060-2C50-05AD1A75233C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13" name="Google Shape;447;p31">
              <a:extLst>
                <a:ext uri="{FF2B5EF4-FFF2-40B4-BE49-F238E27FC236}">
                  <a16:creationId xmlns:a16="http://schemas.microsoft.com/office/drawing/2014/main" id="{8B53A501-B980-470E-8CF2-22CD2432944F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8;p31">
              <a:extLst>
                <a:ext uri="{FF2B5EF4-FFF2-40B4-BE49-F238E27FC236}">
                  <a16:creationId xmlns:a16="http://schemas.microsoft.com/office/drawing/2014/main" id="{E290D586-4724-5EF3-6762-1AF58DE8EF41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F4D82E26-AB21-544E-8168-AAE02973A3D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6112363" y="-153662"/>
            <a:ext cx="1212321" cy="616497"/>
          </a:xfrm>
          <a:prstGeom prst="rect">
            <a:avLst/>
          </a:prstGeom>
        </p:spPr>
      </p:pic>
      <p:sp>
        <p:nvSpPr>
          <p:cNvPr id="18" name="Google Shape;618;p38">
            <a:extLst>
              <a:ext uri="{FF2B5EF4-FFF2-40B4-BE49-F238E27FC236}">
                <a16:creationId xmlns:a16="http://schemas.microsoft.com/office/drawing/2014/main" id="{22750579-0ADA-1063-9518-DC18CEB14B64}"/>
              </a:ext>
            </a:extLst>
          </p:cNvPr>
          <p:cNvSpPr txBox="1">
            <a:spLocks/>
          </p:cNvSpPr>
          <p:nvPr/>
        </p:nvSpPr>
        <p:spPr>
          <a:xfrm>
            <a:off x="720000" y="630936"/>
            <a:ext cx="7704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SzPts val="3200"/>
              <a:buNone/>
              <a:defRPr sz="320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sym typeface="Bebas Neue"/>
              </a:defRPr>
            </a:lvl1pPr>
            <a:lvl2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dirty="0"/>
              <a:t>模型結果圖</a:t>
            </a:r>
            <a:endParaRPr lang="zh-TW" altLang="en-US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924990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5"/>
          <p:cNvSpPr txBox="1">
            <a:spLocks noGrp="1"/>
          </p:cNvSpPr>
          <p:nvPr>
            <p:ph type="subTitle" idx="4"/>
          </p:nvPr>
        </p:nvSpPr>
        <p:spPr>
          <a:xfrm>
            <a:off x="716617" y="1157499"/>
            <a:ext cx="7160558" cy="680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zh-TW" altLang="en-US" sz="2000" b="1" i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</a:t>
            </a:r>
            <a:r>
              <a:rPr lang="zh-TW" altLang="en-US" sz="2000" b="1" i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準確率（</a:t>
            </a:r>
            <a:r>
              <a:rPr lang="en-US" altLang="zh-TW" sz="2000" b="1" i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</a:t>
            </a:r>
            <a:r>
              <a:rPr lang="zh-TW" altLang="en-US" sz="2000" b="1" i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）隨時間</a:t>
            </a:r>
            <a:r>
              <a:rPr lang="zh-TW" altLang="en-US" sz="2000" b="1" i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的變化</a:t>
            </a:r>
            <a:endParaRPr lang="en-US" sz="2000" b="1" i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D21C539-1B5E-4D33-8E72-E5F2B17CF5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32</a:t>
            </a:fld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9CCACBDE-7746-491B-AE11-0E0047988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033" y="1808280"/>
            <a:ext cx="3996744" cy="260452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C5E220CC-372D-4EC4-8D21-E12458748492}"/>
              </a:ext>
            </a:extLst>
          </p:cNvPr>
          <p:cNvSpPr txBox="1"/>
          <p:nvPr/>
        </p:nvSpPr>
        <p:spPr>
          <a:xfrm>
            <a:off x="807720" y="2045970"/>
            <a:ext cx="3893820" cy="1682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橫軸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是</a:t>
            </a: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訓練輪數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（</a:t>
            </a:r>
            <a:r>
              <a:rPr lang="en-US" altLang="zh-TW" dirty="0">
                <a:solidFill>
                  <a:schemeClr val="tx1"/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Epoch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），</a:t>
            </a:r>
            <a:br>
              <a:rPr lang="en-US" altLang="zh-TW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</a:br>
            <a:r>
              <a:rPr lang="zh-TW" altLang="en-US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縱軸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是</a:t>
            </a: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準確率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（</a:t>
            </a:r>
            <a:r>
              <a:rPr lang="en-US" altLang="zh-TW" dirty="0">
                <a:solidFill>
                  <a:schemeClr val="tx1"/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Accuracy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）。</a:t>
            </a:r>
            <a:endParaRPr lang="en-US" altLang="zh-TW" dirty="0">
              <a:solidFill>
                <a:schemeClr val="tx1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lnSpc>
                <a:spcPct val="114000"/>
              </a:lnSpc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3D89BD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藍色曲線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是訓練集的</a:t>
            </a: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準確率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（</a:t>
            </a:r>
            <a:r>
              <a:rPr lang="en-US" altLang="zh-TW" dirty="0">
                <a:solidFill>
                  <a:schemeClr val="tx1"/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Train Accuracy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），</a:t>
            </a:r>
            <a:br>
              <a:rPr lang="en-US" altLang="zh-TW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</a:br>
            <a:r>
              <a:rPr lang="zh-TW" altLang="en-US" dirty="0">
                <a:solidFill>
                  <a:srgbClr val="FF831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橙色曲線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是驗證集的</a:t>
            </a: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準確率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（</a:t>
            </a:r>
            <a:r>
              <a:rPr lang="en-US" altLang="zh-TW" dirty="0">
                <a:solidFill>
                  <a:schemeClr val="tx1"/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Val Accuracy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）。</a:t>
            </a:r>
            <a:endParaRPr lang="en-US" altLang="zh-TW" dirty="0">
              <a:solidFill>
                <a:schemeClr val="tx1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lnSpc>
                <a:spcPct val="114000"/>
              </a:lnSpc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兩條曲線趨於收斂，</a:t>
            </a:r>
            <a:br>
              <a:rPr lang="en-US" altLang="zh-TW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</a:b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兩者間差距不大，模型沒有過擬合。</a:t>
            </a:r>
            <a:endParaRPr lang="en-US" altLang="zh-TW" dirty="0">
              <a:solidFill>
                <a:schemeClr val="tx1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4AE5FF-6973-7B09-16ED-79F6FE9E609C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4" name="Google Shape;437;p31">
              <a:extLst>
                <a:ext uri="{FF2B5EF4-FFF2-40B4-BE49-F238E27FC236}">
                  <a16:creationId xmlns:a16="http://schemas.microsoft.com/office/drawing/2014/main" id="{7DC2C307-1314-6943-4C51-E0F7A09C050F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0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3595F919-93E9-8A71-DE16-5EEAA0B9442F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6" name="Google Shape;441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7B400152-EE68-F8E2-1ED4-0C2F1B4357A3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7" name="Google Shape;442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9650FF3F-8F98-128C-BE70-E5A5351645E2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8" name="Google Shape;443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CAD32F15-512D-59D6-DB3E-50D4CFA54FE5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" name="Google Shape;444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405B6616-0A6D-2205-2507-1592E3BE8AFA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10" name="Google Shape;445;p31">
              <a:hlinkClick r:id="rId8" action="ppaction://hlinksldjump"/>
              <a:extLst>
                <a:ext uri="{FF2B5EF4-FFF2-40B4-BE49-F238E27FC236}">
                  <a16:creationId xmlns:a16="http://schemas.microsoft.com/office/drawing/2014/main" id="{F8EB0FB7-900E-173C-06CD-AAB2B366409E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11" name="Google Shape;446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B601680A-D06C-5F8F-F867-A538EAAEEA6E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12" name="Google Shape;447;p31">
              <a:extLst>
                <a:ext uri="{FF2B5EF4-FFF2-40B4-BE49-F238E27FC236}">
                  <a16:creationId xmlns:a16="http://schemas.microsoft.com/office/drawing/2014/main" id="{BEF44309-BF85-3711-7F10-D7E0F76C22C5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8;p31">
              <a:extLst>
                <a:ext uri="{FF2B5EF4-FFF2-40B4-BE49-F238E27FC236}">
                  <a16:creationId xmlns:a16="http://schemas.microsoft.com/office/drawing/2014/main" id="{7767AEA3-06DE-61C6-CA45-4B1C0506E8AB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32D9EADF-2252-41B1-B0A7-1D878F3E7EA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6112363" y="-153662"/>
            <a:ext cx="1212321" cy="616497"/>
          </a:xfrm>
          <a:prstGeom prst="rect">
            <a:avLst/>
          </a:prstGeom>
        </p:spPr>
      </p:pic>
      <p:sp>
        <p:nvSpPr>
          <p:cNvPr id="17" name="Google Shape;618;p38">
            <a:extLst>
              <a:ext uri="{FF2B5EF4-FFF2-40B4-BE49-F238E27FC236}">
                <a16:creationId xmlns:a16="http://schemas.microsoft.com/office/drawing/2014/main" id="{23755F19-8BA6-FB0E-9BD3-90CAE5CD7BC2}"/>
              </a:ext>
            </a:extLst>
          </p:cNvPr>
          <p:cNvSpPr txBox="1">
            <a:spLocks/>
          </p:cNvSpPr>
          <p:nvPr/>
        </p:nvSpPr>
        <p:spPr>
          <a:xfrm>
            <a:off x="720000" y="630936"/>
            <a:ext cx="7704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SzPts val="3200"/>
              <a:buNone/>
              <a:defRPr sz="320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sym typeface="Bebas Neue"/>
              </a:defRPr>
            </a:lvl1pPr>
            <a:lvl2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dirty="0"/>
              <a:t>模型結果圖</a:t>
            </a:r>
            <a:endParaRPr lang="zh-TW" altLang="en-US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4281574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>
            <a:extLst>
              <a:ext uri="{FF2B5EF4-FFF2-40B4-BE49-F238E27FC236}">
                <a16:creationId xmlns:a16="http://schemas.microsoft.com/office/drawing/2014/main" id="{701F8835-2B17-4DAA-92FC-19D25694F4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75912" y="1393256"/>
            <a:ext cx="3102419" cy="306705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D8509BB7-7314-4B89-B06D-776A2046408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6986" y="1393256"/>
            <a:ext cx="3046839" cy="306705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D21C539-1B5E-4D33-8E72-E5F2B17CF5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33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85417F7-E2C2-4F2F-9A0D-66230C8CB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6071" y="1393256"/>
            <a:ext cx="2996311" cy="306705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902E5F30-876B-48A2-AB62-2BAA3EEEF428}"/>
              </a:ext>
            </a:extLst>
          </p:cNvPr>
          <p:cNvSpPr txBox="1"/>
          <p:nvPr/>
        </p:nvSpPr>
        <p:spPr>
          <a:xfrm>
            <a:off x="711618" y="1849057"/>
            <a:ext cx="4745368" cy="187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zh-TW" sz="2000" dirty="0">
                <a:solidFill>
                  <a:schemeClr val="accent1"/>
                </a:solidFill>
                <a:latin typeface="Bebas Neue" panose="02020500000000000000" charset="0"/>
              </a:rPr>
              <a:t>Error Cases Probability Distribution</a:t>
            </a:r>
          </a:p>
          <a:p>
            <a:pPr marL="285750" indent="-285750">
              <a:lnSpc>
                <a:spcPct val="114000"/>
              </a:lnSpc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右圖表示模型在預測錯誤的情況下的機率分布。</a:t>
            </a:r>
            <a:endParaRPr lang="en-US" altLang="zh-TW" dirty="0">
              <a:solidFill>
                <a:schemeClr val="tx1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lnSpc>
                <a:spcPct val="114000"/>
              </a:lnSpc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橫軸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是</a:t>
            </a: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預測的機率</a:t>
            </a:r>
            <a:r>
              <a:rPr lang="zh-TW" altLang="en-US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zh-TW" altLang="en-US" dirty="0">
                <a:solidFill>
                  <a:schemeClr val="bg2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（</a:t>
            </a:r>
            <a:r>
              <a:rPr lang="en-US" altLang="zh-TW" dirty="0">
                <a:solidFill>
                  <a:schemeClr val="bg2"/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predicted prob</a:t>
            </a:r>
            <a:r>
              <a:rPr lang="zh-TW" altLang="en-US" dirty="0">
                <a:solidFill>
                  <a:schemeClr val="bg2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）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，</a:t>
            </a:r>
            <a:br>
              <a:rPr lang="en-US" altLang="zh-TW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</a:br>
            <a:r>
              <a:rPr lang="zh-TW" altLang="en-US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縱軸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是</a:t>
            </a:r>
            <a:r>
              <a:rPr lang="zh-TW" altLang="en-US" dirty="0">
                <a:solidFill>
                  <a:srgbClr val="5799C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錯誤樣本的數量</a:t>
            </a:r>
            <a:r>
              <a:rPr lang="zh-TW" altLang="en-US" dirty="0">
                <a:solidFill>
                  <a:srgbClr val="5799C6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（</a:t>
            </a:r>
            <a:r>
              <a:rPr lang="en-US" altLang="zh-TW" dirty="0">
                <a:solidFill>
                  <a:srgbClr val="5799C6"/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Count</a:t>
            </a:r>
            <a:r>
              <a:rPr lang="zh-TW" altLang="en-US" dirty="0">
                <a:solidFill>
                  <a:srgbClr val="5799C6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）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。</a:t>
            </a:r>
            <a:endParaRPr lang="en-US" altLang="zh-TW" dirty="0">
              <a:solidFill>
                <a:schemeClr val="tx1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lnSpc>
                <a:spcPct val="114000"/>
              </a:lnSpc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錯誤樣本的分佈並無集中於較高的機率，</a:t>
            </a:r>
            <a:br>
              <a:rPr lang="en-US" altLang="zh-TW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</a:b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說明模型並無對某些錯誤的預測過於自信。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5BE6193-0A80-8A4E-2EAE-29831F6F04C4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4" name="Google Shape;437;p31">
              <a:extLst>
                <a:ext uri="{FF2B5EF4-FFF2-40B4-BE49-F238E27FC236}">
                  <a16:creationId xmlns:a16="http://schemas.microsoft.com/office/drawing/2014/main" id="{09DFED38-6AC2-69CB-2380-FFDB9552CC47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0;p31">
              <a:hlinkClick r:id="rId8" action="ppaction://hlinksldjump"/>
              <a:extLst>
                <a:ext uri="{FF2B5EF4-FFF2-40B4-BE49-F238E27FC236}">
                  <a16:creationId xmlns:a16="http://schemas.microsoft.com/office/drawing/2014/main" id="{40F28FA7-8E26-B10F-7D5D-33A9B0FE0A02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6" name="Google Shape;441;p31">
              <a:hlinkClick r:id="rId9" action="ppaction://hlinksldjump"/>
              <a:extLst>
                <a:ext uri="{FF2B5EF4-FFF2-40B4-BE49-F238E27FC236}">
                  <a16:creationId xmlns:a16="http://schemas.microsoft.com/office/drawing/2014/main" id="{3AC4CEF0-D40C-E08E-CEFB-C0EEC0E41884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7" name="Google Shape;442;p31">
              <a:hlinkClick r:id="rId10" action="ppaction://hlinksldjump"/>
              <a:extLst>
                <a:ext uri="{FF2B5EF4-FFF2-40B4-BE49-F238E27FC236}">
                  <a16:creationId xmlns:a16="http://schemas.microsoft.com/office/drawing/2014/main" id="{F64786DE-B55B-646B-6933-51E90392D9D5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9" name="Google Shape;443;p31">
              <a:hlinkClick r:id="rId11" action="ppaction://hlinksldjump"/>
              <a:extLst>
                <a:ext uri="{FF2B5EF4-FFF2-40B4-BE49-F238E27FC236}">
                  <a16:creationId xmlns:a16="http://schemas.microsoft.com/office/drawing/2014/main" id="{0005BD21-3C5D-E1B2-B5AF-B41A2A8302E4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11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0" name="Google Shape;444;p31">
              <a:hlinkClick r:id="rId11" action="ppaction://hlinksldjump"/>
              <a:extLst>
                <a:ext uri="{FF2B5EF4-FFF2-40B4-BE49-F238E27FC236}">
                  <a16:creationId xmlns:a16="http://schemas.microsoft.com/office/drawing/2014/main" id="{58C0F503-15B5-9693-7B81-7069DBDAA2DB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11" name="Google Shape;445;p31">
              <a:hlinkClick r:id="rId12" action="ppaction://hlinksldjump"/>
              <a:extLst>
                <a:ext uri="{FF2B5EF4-FFF2-40B4-BE49-F238E27FC236}">
                  <a16:creationId xmlns:a16="http://schemas.microsoft.com/office/drawing/2014/main" id="{593EBA0F-5894-654A-B2DC-ADC2EC9CC02F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12" name="Google Shape;446;p3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1564352-B9F7-BF32-DB49-19D06D604208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13" name="Google Shape;447;p31">
              <a:extLst>
                <a:ext uri="{FF2B5EF4-FFF2-40B4-BE49-F238E27FC236}">
                  <a16:creationId xmlns:a16="http://schemas.microsoft.com/office/drawing/2014/main" id="{F68D8D95-A2E0-3CC6-EBA7-D425EB174DED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8;p31">
              <a:extLst>
                <a:ext uri="{FF2B5EF4-FFF2-40B4-BE49-F238E27FC236}">
                  <a16:creationId xmlns:a16="http://schemas.microsoft.com/office/drawing/2014/main" id="{C3B3AB05-4AE3-1753-AEFC-FD5ED60C78EE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19873A6A-4232-092E-1792-234E353E4AA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6112363" y="-153662"/>
            <a:ext cx="1212321" cy="616497"/>
          </a:xfrm>
          <a:prstGeom prst="rect">
            <a:avLst/>
          </a:prstGeom>
        </p:spPr>
      </p:pic>
      <p:sp>
        <p:nvSpPr>
          <p:cNvPr id="18" name="Google Shape;618;p38">
            <a:extLst>
              <a:ext uri="{FF2B5EF4-FFF2-40B4-BE49-F238E27FC236}">
                <a16:creationId xmlns:a16="http://schemas.microsoft.com/office/drawing/2014/main" id="{B5140A8A-9492-3558-F720-0BBF61F4B4E6}"/>
              </a:ext>
            </a:extLst>
          </p:cNvPr>
          <p:cNvSpPr txBox="1">
            <a:spLocks/>
          </p:cNvSpPr>
          <p:nvPr/>
        </p:nvSpPr>
        <p:spPr>
          <a:xfrm>
            <a:off x="720000" y="630936"/>
            <a:ext cx="7704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SzPts val="3200"/>
              <a:buNone/>
              <a:defRPr sz="320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sym typeface="Bebas Neue"/>
              </a:defRPr>
            </a:lvl1pPr>
            <a:lvl2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dirty="0"/>
              <a:t>模型結果圖</a:t>
            </a:r>
            <a:endParaRPr lang="zh-TW" altLang="en-US" dirty="0">
              <a:sym typeface="Arial"/>
            </a:endParaRPr>
          </a:p>
        </p:txBody>
      </p:sp>
      <p:sp>
        <p:nvSpPr>
          <p:cNvPr id="31" name="Google Shape;528;p35">
            <a:extLst>
              <a:ext uri="{FF2B5EF4-FFF2-40B4-BE49-F238E27FC236}">
                <a16:creationId xmlns:a16="http://schemas.microsoft.com/office/drawing/2014/main" id="{798D3617-17B9-1688-C42B-805AA261AC14}"/>
              </a:ext>
            </a:extLst>
          </p:cNvPr>
          <p:cNvSpPr txBox="1">
            <a:spLocks/>
          </p:cNvSpPr>
          <p:nvPr/>
        </p:nvSpPr>
        <p:spPr>
          <a:xfrm>
            <a:off x="716617" y="990448"/>
            <a:ext cx="7160558" cy="680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zh-TW" altLang="en-US" sz="140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分類模型的預測機率分布和錯誤率</a:t>
            </a:r>
            <a:endParaRPr lang="en-US" sz="1400" dirty="0">
              <a:solidFill>
                <a:schemeClr val="bg2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7694547"/>
      </p:ext>
    </p:extLst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>
            <a:extLst>
              <a:ext uri="{FF2B5EF4-FFF2-40B4-BE49-F238E27FC236}">
                <a16:creationId xmlns:a16="http://schemas.microsoft.com/office/drawing/2014/main" id="{F04433F9-1B41-43F1-9663-BEF028E871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75912" y="1393256"/>
            <a:ext cx="3102419" cy="306705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5C20AF01-D09F-418B-86C1-AF7748A69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71" y="1393256"/>
            <a:ext cx="2996311" cy="3067050"/>
          </a:xfrm>
          <a:prstGeom prst="rect">
            <a:avLst/>
          </a:prstGeom>
        </p:spPr>
      </p:pic>
      <p:sp>
        <p:nvSpPr>
          <p:cNvPr id="528" name="Google Shape;528;p35"/>
          <p:cNvSpPr txBox="1">
            <a:spLocks noGrp="1"/>
          </p:cNvSpPr>
          <p:nvPr>
            <p:ph type="subTitle" idx="4"/>
          </p:nvPr>
        </p:nvSpPr>
        <p:spPr>
          <a:xfrm>
            <a:off x="716617" y="990448"/>
            <a:ext cx="7160558" cy="680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分類模型的預測機率分布和錯誤率</a:t>
            </a:r>
            <a:endParaRPr lang="en-US" sz="1400" dirty="0">
              <a:solidFill>
                <a:schemeClr val="bg2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D21C539-1B5E-4D33-8E72-E5F2B17CF5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34</a:t>
            </a:fld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1EBFDE1-7E5D-4B7D-933B-3C5DF83AC9F9}"/>
              </a:ext>
            </a:extLst>
          </p:cNvPr>
          <p:cNvSpPr txBox="1"/>
          <p:nvPr/>
        </p:nvSpPr>
        <p:spPr>
          <a:xfrm>
            <a:off x="711618" y="1849057"/>
            <a:ext cx="4812882" cy="1627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zh-TW" sz="2000" dirty="0">
                <a:solidFill>
                  <a:schemeClr val="accent1"/>
                </a:solidFill>
                <a:latin typeface="Bebas Neue" panose="02020500000000000000" charset="0"/>
              </a:rPr>
              <a:t>Correct Cases Probability Distribution</a:t>
            </a:r>
          </a:p>
          <a:p>
            <a:pPr marL="285750" indent="-285750">
              <a:lnSpc>
                <a:spcPct val="114000"/>
              </a:lnSpc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右圖表示模型在預測正確時的機率分布。</a:t>
            </a:r>
            <a:endParaRPr lang="en-US" altLang="zh-TW" dirty="0">
              <a:solidFill>
                <a:schemeClr val="tx1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lnSpc>
                <a:spcPct val="114000"/>
              </a:lnSpc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橫軸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是</a:t>
            </a:r>
            <a:r>
              <a:rPr lang="zh-TW" altLang="en-US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預測的機率</a:t>
            </a:r>
            <a:r>
              <a:rPr lang="zh-TW" altLang="en-US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，</a:t>
            </a:r>
            <a:r>
              <a:rPr lang="zh-TW" altLang="en-US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縱軸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是</a:t>
            </a:r>
            <a:r>
              <a:rPr lang="zh-TW" altLang="en-US" dirty="0">
                <a:solidFill>
                  <a:srgbClr val="5799C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正確樣本的數量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。</a:t>
            </a:r>
            <a:endParaRPr lang="en-US" altLang="zh-TW" dirty="0">
              <a:solidFill>
                <a:schemeClr val="tx1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lnSpc>
                <a:spcPct val="114000"/>
              </a:lnSpc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預期分佈會顯示正確的樣本集中在較高的置信度</a:t>
            </a:r>
            <a:br>
              <a:rPr lang="en-US" altLang="zh-TW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</a:br>
            <a:r>
              <a:rPr lang="zh-TW" altLang="en-US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（如接近 </a:t>
            </a:r>
            <a:r>
              <a:rPr lang="en-US" altLang="zh-TW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1</a:t>
            </a:r>
            <a:r>
              <a:rPr lang="zh-TW" altLang="en-US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）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。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A044D120-6014-4978-89BD-2CF241D70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986" y="1393256"/>
            <a:ext cx="3046839" cy="306705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86351DE4-50C3-F62B-3519-596A445D5053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4" name="Google Shape;437;p31">
              <a:extLst>
                <a:ext uri="{FF2B5EF4-FFF2-40B4-BE49-F238E27FC236}">
                  <a16:creationId xmlns:a16="http://schemas.microsoft.com/office/drawing/2014/main" id="{7E1F98F4-7EC4-C417-4D1D-581F914AA722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0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185F17ED-9E37-9077-8704-13438A3F786A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6" name="Google Shape;441;p31">
              <a:hlinkClick r:id="rId8" action="ppaction://hlinksldjump"/>
              <a:extLst>
                <a:ext uri="{FF2B5EF4-FFF2-40B4-BE49-F238E27FC236}">
                  <a16:creationId xmlns:a16="http://schemas.microsoft.com/office/drawing/2014/main" id="{4FDB5D3E-BD39-4C86-219E-821D0B5A385A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7" name="Google Shape;442;p31">
              <a:hlinkClick r:id="rId9" action="ppaction://hlinksldjump"/>
              <a:extLst>
                <a:ext uri="{FF2B5EF4-FFF2-40B4-BE49-F238E27FC236}">
                  <a16:creationId xmlns:a16="http://schemas.microsoft.com/office/drawing/2014/main" id="{A4DCC747-11E4-D424-62AB-0F9F10AB47A8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8" name="Google Shape;443;p31">
              <a:hlinkClick r:id="rId10" action="ppaction://hlinksldjump"/>
              <a:extLst>
                <a:ext uri="{FF2B5EF4-FFF2-40B4-BE49-F238E27FC236}">
                  <a16:creationId xmlns:a16="http://schemas.microsoft.com/office/drawing/2014/main" id="{CC054407-5FBB-0249-D3CA-6CF5D5D6DEC8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10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" name="Google Shape;444;p31">
              <a:hlinkClick r:id="rId10" action="ppaction://hlinksldjump"/>
              <a:extLst>
                <a:ext uri="{FF2B5EF4-FFF2-40B4-BE49-F238E27FC236}">
                  <a16:creationId xmlns:a16="http://schemas.microsoft.com/office/drawing/2014/main" id="{AD5A5BAD-27AE-115D-1F6C-622B120E0414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10" name="Google Shape;445;p31">
              <a:hlinkClick r:id="rId11" action="ppaction://hlinksldjump"/>
              <a:extLst>
                <a:ext uri="{FF2B5EF4-FFF2-40B4-BE49-F238E27FC236}">
                  <a16:creationId xmlns:a16="http://schemas.microsoft.com/office/drawing/2014/main" id="{0C584E1E-117D-B8CB-5731-F8C5E33EB0A4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11" name="Google Shape;446;p31">
              <a:hlinkClick r:id="rId9" action="ppaction://hlinksldjump"/>
              <a:extLst>
                <a:ext uri="{FF2B5EF4-FFF2-40B4-BE49-F238E27FC236}">
                  <a16:creationId xmlns:a16="http://schemas.microsoft.com/office/drawing/2014/main" id="{D70AE83E-B910-7321-DE13-99D2B3C0E825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12" name="Google Shape;447;p31">
              <a:extLst>
                <a:ext uri="{FF2B5EF4-FFF2-40B4-BE49-F238E27FC236}">
                  <a16:creationId xmlns:a16="http://schemas.microsoft.com/office/drawing/2014/main" id="{F33E8FA5-397B-8BCB-5CC3-BAE894126260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8;p31">
              <a:extLst>
                <a:ext uri="{FF2B5EF4-FFF2-40B4-BE49-F238E27FC236}">
                  <a16:creationId xmlns:a16="http://schemas.microsoft.com/office/drawing/2014/main" id="{6BD6E35E-56E2-815E-94B4-8F15C732C8EE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58867AB6-8C59-43C7-DB33-22DF67D24109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6112363" y="-153662"/>
            <a:ext cx="1212321" cy="616497"/>
          </a:xfrm>
          <a:prstGeom prst="rect">
            <a:avLst/>
          </a:prstGeom>
        </p:spPr>
      </p:pic>
      <p:sp>
        <p:nvSpPr>
          <p:cNvPr id="18" name="Google Shape;618;p38">
            <a:extLst>
              <a:ext uri="{FF2B5EF4-FFF2-40B4-BE49-F238E27FC236}">
                <a16:creationId xmlns:a16="http://schemas.microsoft.com/office/drawing/2014/main" id="{824EF194-FA03-D9F6-E948-13A7934A0ECC}"/>
              </a:ext>
            </a:extLst>
          </p:cNvPr>
          <p:cNvSpPr txBox="1">
            <a:spLocks/>
          </p:cNvSpPr>
          <p:nvPr/>
        </p:nvSpPr>
        <p:spPr>
          <a:xfrm>
            <a:off x="720000" y="630936"/>
            <a:ext cx="7704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SzPts val="3200"/>
              <a:buNone/>
              <a:defRPr sz="320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sym typeface="Bebas Neue"/>
              </a:defRPr>
            </a:lvl1pPr>
            <a:lvl2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dirty="0"/>
              <a:t>模型結果圖</a:t>
            </a:r>
            <a:endParaRPr lang="zh-TW" altLang="en-US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0518412"/>
      </p:ext>
    </p:extLst>
  </p:cSld>
  <p:clrMapOvr>
    <a:masterClrMapping/>
  </p:clrMapOvr>
  <p:transition spd="slow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86A3AFD0-289B-4C1A-9336-A3ACEDF16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986" y="1393256"/>
            <a:ext cx="3046839" cy="306705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D21C539-1B5E-4D33-8E72-E5F2B17CF5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35</a:t>
            </a:fld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21B4C9B-AEC5-4DE9-8EEC-25D134C0DC27}"/>
              </a:ext>
            </a:extLst>
          </p:cNvPr>
          <p:cNvSpPr txBox="1"/>
          <p:nvPr/>
        </p:nvSpPr>
        <p:spPr>
          <a:xfrm>
            <a:off x="711618" y="1849057"/>
            <a:ext cx="4812882" cy="1627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zh-TW" sz="2000" dirty="0">
                <a:solidFill>
                  <a:schemeClr val="accent1"/>
                </a:solidFill>
                <a:latin typeface="Bebas Neue" panose="02020500000000000000" charset="0"/>
              </a:rPr>
              <a:t>Error Rate vs Prediction Probability</a:t>
            </a:r>
          </a:p>
          <a:p>
            <a:pPr marL="285750" indent="-285750">
              <a:lnSpc>
                <a:spcPct val="114000"/>
              </a:lnSpc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右圖描述不同預測機率區間的錯誤率。</a:t>
            </a:r>
            <a:endParaRPr lang="en-US" altLang="zh-TW" dirty="0">
              <a:solidFill>
                <a:schemeClr val="tx1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lnSpc>
                <a:spcPct val="114000"/>
              </a:lnSpc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橫軸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是</a:t>
            </a:r>
            <a:r>
              <a:rPr lang="zh-TW" altLang="en-US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預測機率區間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，</a:t>
            </a:r>
            <a:r>
              <a:rPr lang="zh-TW" altLang="en-US" dirty="0">
                <a:solidFill>
                  <a:schemeClr val="bg1">
                    <a:lumMod val="25000"/>
                    <a:lumOff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縱軸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是</a:t>
            </a:r>
            <a:r>
              <a:rPr lang="zh-TW" altLang="en-US" dirty="0">
                <a:solidFill>
                  <a:srgbClr val="5799C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錯誤率</a:t>
            </a:r>
            <a:r>
              <a:rPr lang="zh-TW" altLang="en-US" dirty="0">
                <a:solidFill>
                  <a:srgbClr val="5799C6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（</a:t>
            </a:r>
            <a:r>
              <a:rPr lang="en-US" altLang="zh-TW" dirty="0">
                <a:solidFill>
                  <a:srgbClr val="5799C6"/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Error Rate</a:t>
            </a:r>
            <a:r>
              <a:rPr lang="zh-TW" altLang="en-US" dirty="0">
                <a:solidFill>
                  <a:srgbClr val="5799C6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）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。</a:t>
            </a:r>
            <a:endParaRPr lang="en-US" altLang="zh-TW" dirty="0">
              <a:solidFill>
                <a:schemeClr val="tx1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lnSpc>
                <a:spcPct val="114000"/>
              </a:lnSpc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錯誤率在 </a:t>
            </a:r>
            <a:r>
              <a:rPr lang="en-US" altLang="zh-TW" dirty="0">
                <a:solidFill>
                  <a:schemeClr val="tx1"/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0.2 – 0.4  </a:t>
            </a:r>
            <a:r>
              <a:rPr lang="zh-TW" altLang="en-US" dirty="0">
                <a:solidFill>
                  <a:schemeClr val="tx1"/>
                </a:solidFill>
                <a:latin typeface="Bebas Neue" panose="02020500000000000000" charset="0"/>
                <a:ea typeface="Yu Gothic Medium" panose="020B0500000000000000" pitchFamily="34" charset="-128"/>
              </a:rPr>
              <a:t>的區間</a:t>
            </a: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錯誤率偏高，表明模型在這些</a:t>
            </a:r>
            <a:br>
              <a:rPr lang="en-US" altLang="zh-TW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</a:br>
            <a:r>
              <a:rPr lang="zh-TW" altLang="en-US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區間的預測較不穩定。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49FB3B8-2644-47F1-82DD-F4853458C5A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5912" y="1393256"/>
            <a:ext cx="3102419" cy="306705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BBB1699A-5C84-77C3-4C94-CCEA40CB7CBA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4" name="Google Shape;437;p31">
              <a:extLst>
                <a:ext uri="{FF2B5EF4-FFF2-40B4-BE49-F238E27FC236}">
                  <a16:creationId xmlns:a16="http://schemas.microsoft.com/office/drawing/2014/main" id="{E2BFAF65-F64E-380D-3E8D-06841E35F7ED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0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2E278C1D-1706-CD38-939F-254D0E90F227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6" name="Google Shape;441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C75C61DE-4A15-4010-F446-F99562F4F6DC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7" name="Google Shape;442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BC159FDE-FAE9-C3DB-7AA9-26B694C7C964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8" name="Google Shape;443;p31">
              <a:hlinkClick r:id="rId8" action="ppaction://hlinksldjump"/>
              <a:extLst>
                <a:ext uri="{FF2B5EF4-FFF2-40B4-BE49-F238E27FC236}">
                  <a16:creationId xmlns:a16="http://schemas.microsoft.com/office/drawing/2014/main" id="{5BA08145-CADC-9737-C929-D6A9D0823599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" name="Google Shape;444;p31">
              <a:hlinkClick r:id="rId8" action="ppaction://hlinksldjump"/>
              <a:extLst>
                <a:ext uri="{FF2B5EF4-FFF2-40B4-BE49-F238E27FC236}">
                  <a16:creationId xmlns:a16="http://schemas.microsoft.com/office/drawing/2014/main" id="{BC39A383-ABBD-8B6A-27E8-FD2DD6D26873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10" name="Google Shape;445;p31">
              <a:hlinkClick r:id="rId9" action="ppaction://hlinksldjump"/>
              <a:extLst>
                <a:ext uri="{FF2B5EF4-FFF2-40B4-BE49-F238E27FC236}">
                  <a16:creationId xmlns:a16="http://schemas.microsoft.com/office/drawing/2014/main" id="{D2D6237F-BFD5-1629-798F-018600B7C70F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11" name="Google Shape;446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5780DD5B-AB1B-021F-17AD-0063422EA7F3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12" name="Google Shape;447;p31">
              <a:extLst>
                <a:ext uri="{FF2B5EF4-FFF2-40B4-BE49-F238E27FC236}">
                  <a16:creationId xmlns:a16="http://schemas.microsoft.com/office/drawing/2014/main" id="{17FADB53-9185-5A3E-6345-D78B38679610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8;p31">
              <a:extLst>
                <a:ext uri="{FF2B5EF4-FFF2-40B4-BE49-F238E27FC236}">
                  <a16:creationId xmlns:a16="http://schemas.microsoft.com/office/drawing/2014/main" id="{31CF3689-E050-1F34-E73F-9E4791CFA126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3C7F2E13-4BA7-8539-D93B-53F5EF77DE1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6112363" y="-153662"/>
            <a:ext cx="1212321" cy="616497"/>
          </a:xfrm>
          <a:prstGeom prst="rect">
            <a:avLst/>
          </a:prstGeom>
        </p:spPr>
      </p:pic>
      <p:sp>
        <p:nvSpPr>
          <p:cNvPr id="32" name="Google Shape;528;p35">
            <a:extLst>
              <a:ext uri="{FF2B5EF4-FFF2-40B4-BE49-F238E27FC236}">
                <a16:creationId xmlns:a16="http://schemas.microsoft.com/office/drawing/2014/main" id="{C5A4890A-5161-44C9-9430-F0DFF0537CF7}"/>
              </a:ext>
            </a:extLst>
          </p:cNvPr>
          <p:cNvSpPr txBox="1">
            <a:spLocks/>
          </p:cNvSpPr>
          <p:nvPr/>
        </p:nvSpPr>
        <p:spPr>
          <a:xfrm>
            <a:off x="716617" y="990448"/>
            <a:ext cx="7160558" cy="680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zh-TW" altLang="en-US" sz="140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分類模型的預測機率分布和錯誤率</a:t>
            </a:r>
            <a:endParaRPr lang="en-US" sz="1400" dirty="0">
              <a:solidFill>
                <a:schemeClr val="bg2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3" name="Google Shape;618;p38">
            <a:extLst>
              <a:ext uri="{FF2B5EF4-FFF2-40B4-BE49-F238E27FC236}">
                <a16:creationId xmlns:a16="http://schemas.microsoft.com/office/drawing/2014/main" id="{0985C486-D964-E793-0107-2CC0A71F3438}"/>
              </a:ext>
            </a:extLst>
          </p:cNvPr>
          <p:cNvSpPr txBox="1">
            <a:spLocks/>
          </p:cNvSpPr>
          <p:nvPr/>
        </p:nvSpPr>
        <p:spPr>
          <a:xfrm>
            <a:off x="720000" y="630936"/>
            <a:ext cx="7704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SzPts val="3200"/>
              <a:buNone/>
              <a:defRPr sz="320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sym typeface="Bebas Neue"/>
              </a:defRPr>
            </a:lvl1pPr>
            <a:lvl2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algn="ctr"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dirty="0"/>
              <a:t>模型結果圖</a:t>
            </a:r>
            <a:endParaRPr lang="zh-TW" altLang="en-US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564376"/>
      </p:ext>
    </p:extLst>
  </p:cSld>
  <p:clrMapOvr>
    <a:masterClrMapping/>
  </p:clrMapOvr>
  <p:transition spd="slow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4"/>
          <p:cNvSpPr txBox="1">
            <a:spLocks noGrp="1"/>
          </p:cNvSpPr>
          <p:nvPr>
            <p:ph type="title"/>
          </p:nvPr>
        </p:nvSpPr>
        <p:spPr>
          <a:xfrm>
            <a:off x="722376" y="1831085"/>
            <a:ext cx="4393434" cy="1292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 YOU!</a:t>
            </a:r>
            <a:endParaRPr sz="7200" dirty="0"/>
          </a:p>
        </p:txBody>
      </p:sp>
      <p:pic>
        <p:nvPicPr>
          <p:cNvPr id="508" name="Google Shape;508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299" t="-1260" r="45742" b="1259"/>
          <a:stretch/>
        </p:blipFill>
        <p:spPr>
          <a:xfrm rot="-161495">
            <a:off x="5751789" y="4646"/>
            <a:ext cx="3392240" cy="5143485"/>
          </a:xfrm>
          <a:prstGeom prst="rect">
            <a:avLst/>
          </a:prstGeom>
        </p:spPr>
      </p:pic>
      <p:sp>
        <p:nvSpPr>
          <p:cNvPr id="509" name="Google Shape;509;p34"/>
          <p:cNvSpPr/>
          <p:nvPr/>
        </p:nvSpPr>
        <p:spPr>
          <a:xfrm>
            <a:off x="8504925" y="-268675"/>
            <a:ext cx="1763025" cy="5645406"/>
          </a:xfrm>
          <a:custGeom>
            <a:avLst/>
            <a:gdLst/>
            <a:ahLst/>
            <a:cxnLst/>
            <a:rect l="l" t="t" r="r" b="b"/>
            <a:pathLst>
              <a:path w="19562" h="62638" extrusionOk="0">
                <a:moveTo>
                  <a:pt x="778" y="1"/>
                </a:moveTo>
                <a:lnTo>
                  <a:pt x="659" y="178"/>
                </a:lnTo>
                <a:lnTo>
                  <a:pt x="498" y="330"/>
                </a:lnTo>
                <a:lnTo>
                  <a:pt x="416" y="530"/>
                </a:lnTo>
                <a:lnTo>
                  <a:pt x="352" y="736"/>
                </a:lnTo>
                <a:lnTo>
                  <a:pt x="318" y="950"/>
                </a:lnTo>
                <a:lnTo>
                  <a:pt x="157" y="1120"/>
                </a:lnTo>
                <a:lnTo>
                  <a:pt x="109" y="1331"/>
                </a:lnTo>
                <a:lnTo>
                  <a:pt x="147" y="1557"/>
                </a:lnTo>
                <a:lnTo>
                  <a:pt x="76" y="1760"/>
                </a:lnTo>
                <a:lnTo>
                  <a:pt x="0" y="1967"/>
                </a:lnTo>
                <a:lnTo>
                  <a:pt x="66" y="2183"/>
                </a:lnTo>
                <a:lnTo>
                  <a:pt x="82" y="2394"/>
                </a:lnTo>
                <a:lnTo>
                  <a:pt x="80" y="2607"/>
                </a:lnTo>
                <a:lnTo>
                  <a:pt x="130" y="2814"/>
                </a:lnTo>
                <a:lnTo>
                  <a:pt x="140" y="3027"/>
                </a:lnTo>
                <a:lnTo>
                  <a:pt x="191" y="3233"/>
                </a:lnTo>
                <a:lnTo>
                  <a:pt x="244" y="3437"/>
                </a:lnTo>
                <a:lnTo>
                  <a:pt x="256" y="3660"/>
                </a:lnTo>
                <a:lnTo>
                  <a:pt x="357" y="3849"/>
                </a:lnTo>
                <a:lnTo>
                  <a:pt x="427" y="4054"/>
                </a:lnTo>
                <a:lnTo>
                  <a:pt x="585" y="4213"/>
                </a:lnTo>
                <a:lnTo>
                  <a:pt x="661" y="4415"/>
                </a:lnTo>
                <a:lnTo>
                  <a:pt x="814" y="4571"/>
                </a:lnTo>
                <a:lnTo>
                  <a:pt x="860" y="4794"/>
                </a:lnTo>
                <a:lnTo>
                  <a:pt x="993" y="4964"/>
                </a:lnTo>
                <a:lnTo>
                  <a:pt x="1107" y="5148"/>
                </a:lnTo>
                <a:lnTo>
                  <a:pt x="1189" y="5346"/>
                </a:lnTo>
                <a:lnTo>
                  <a:pt x="1276" y="5542"/>
                </a:lnTo>
                <a:lnTo>
                  <a:pt x="1293" y="5765"/>
                </a:lnTo>
                <a:lnTo>
                  <a:pt x="1432" y="5944"/>
                </a:lnTo>
                <a:lnTo>
                  <a:pt x="1455" y="6161"/>
                </a:lnTo>
                <a:lnTo>
                  <a:pt x="1563" y="6354"/>
                </a:lnTo>
                <a:lnTo>
                  <a:pt x="1616" y="6562"/>
                </a:lnTo>
                <a:lnTo>
                  <a:pt x="1607" y="6784"/>
                </a:lnTo>
                <a:lnTo>
                  <a:pt x="1636" y="6997"/>
                </a:lnTo>
                <a:lnTo>
                  <a:pt x="1757" y="7191"/>
                </a:lnTo>
                <a:lnTo>
                  <a:pt x="1759" y="7409"/>
                </a:lnTo>
                <a:lnTo>
                  <a:pt x="1809" y="7618"/>
                </a:lnTo>
                <a:lnTo>
                  <a:pt x="1856" y="7828"/>
                </a:lnTo>
                <a:lnTo>
                  <a:pt x="1884" y="8041"/>
                </a:lnTo>
                <a:lnTo>
                  <a:pt x="1865" y="8258"/>
                </a:lnTo>
                <a:lnTo>
                  <a:pt x="1948" y="8466"/>
                </a:lnTo>
                <a:lnTo>
                  <a:pt x="1955" y="8681"/>
                </a:lnTo>
                <a:lnTo>
                  <a:pt x="1906" y="8899"/>
                </a:lnTo>
                <a:lnTo>
                  <a:pt x="1896" y="9113"/>
                </a:lnTo>
                <a:lnTo>
                  <a:pt x="1989" y="9324"/>
                </a:lnTo>
                <a:lnTo>
                  <a:pt x="1899" y="9539"/>
                </a:lnTo>
                <a:lnTo>
                  <a:pt x="1972" y="9752"/>
                </a:lnTo>
                <a:lnTo>
                  <a:pt x="1910" y="9965"/>
                </a:lnTo>
                <a:lnTo>
                  <a:pt x="1971" y="10180"/>
                </a:lnTo>
                <a:lnTo>
                  <a:pt x="1901" y="10392"/>
                </a:lnTo>
                <a:lnTo>
                  <a:pt x="1949" y="10608"/>
                </a:lnTo>
                <a:lnTo>
                  <a:pt x="1851" y="10814"/>
                </a:lnTo>
                <a:lnTo>
                  <a:pt x="1915" y="11039"/>
                </a:lnTo>
                <a:lnTo>
                  <a:pt x="1966" y="11254"/>
                </a:lnTo>
                <a:lnTo>
                  <a:pt x="1984" y="11476"/>
                </a:lnTo>
                <a:lnTo>
                  <a:pt x="2019" y="11693"/>
                </a:lnTo>
                <a:lnTo>
                  <a:pt x="2063" y="11910"/>
                </a:lnTo>
                <a:lnTo>
                  <a:pt x="2129" y="12122"/>
                </a:lnTo>
                <a:lnTo>
                  <a:pt x="2154" y="12342"/>
                </a:lnTo>
                <a:lnTo>
                  <a:pt x="2182" y="12563"/>
                </a:lnTo>
                <a:lnTo>
                  <a:pt x="2240" y="12776"/>
                </a:lnTo>
                <a:lnTo>
                  <a:pt x="2299" y="12988"/>
                </a:lnTo>
                <a:lnTo>
                  <a:pt x="2386" y="13194"/>
                </a:lnTo>
                <a:lnTo>
                  <a:pt x="2430" y="13409"/>
                </a:lnTo>
                <a:lnTo>
                  <a:pt x="2484" y="13622"/>
                </a:lnTo>
                <a:lnTo>
                  <a:pt x="2534" y="13834"/>
                </a:lnTo>
                <a:lnTo>
                  <a:pt x="2529" y="14053"/>
                </a:lnTo>
                <a:lnTo>
                  <a:pt x="2628" y="14250"/>
                </a:lnTo>
                <a:lnTo>
                  <a:pt x="2584" y="14466"/>
                </a:lnTo>
                <a:lnTo>
                  <a:pt x="2627" y="14673"/>
                </a:lnTo>
                <a:lnTo>
                  <a:pt x="2633" y="14883"/>
                </a:lnTo>
                <a:lnTo>
                  <a:pt x="2662" y="15093"/>
                </a:lnTo>
                <a:lnTo>
                  <a:pt x="2680" y="15302"/>
                </a:lnTo>
                <a:lnTo>
                  <a:pt x="2623" y="15515"/>
                </a:lnTo>
                <a:lnTo>
                  <a:pt x="2727" y="15714"/>
                </a:lnTo>
                <a:lnTo>
                  <a:pt x="2651" y="15940"/>
                </a:lnTo>
                <a:lnTo>
                  <a:pt x="2695" y="16150"/>
                </a:lnTo>
                <a:lnTo>
                  <a:pt x="2752" y="16361"/>
                </a:lnTo>
                <a:lnTo>
                  <a:pt x="2768" y="16575"/>
                </a:lnTo>
                <a:lnTo>
                  <a:pt x="2787" y="16788"/>
                </a:lnTo>
                <a:lnTo>
                  <a:pt x="2878" y="16992"/>
                </a:lnTo>
                <a:lnTo>
                  <a:pt x="2867" y="17212"/>
                </a:lnTo>
                <a:lnTo>
                  <a:pt x="2876" y="17430"/>
                </a:lnTo>
                <a:lnTo>
                  <a:pt x="2986" y="17627"/>
                </a:lnTo>
                <a:lnTo>
                  <a:pt x="3004" y="17842"/>
                </a:lnTo>
                <a:lnTo>
                  <a:pt x="2990" y="18066"/>
                </a:lnTo>
                <a:lnTo>
                  <a:pt x="3096" y="18263"/>
                </a:lnTo>
                <a:lnTo>
                  <a:pt x="3115" y="18480"/>
                </a:lnTo>
                <a:lnTo>
                  <a:pt x="3229" y="18672"/>
                </a:lnTo>
                <a:lnTo>
                  <a:pt x="3215" y="18901"/>
                </a:lnTo>
                <a:lnTo>
                  <a:pt x="3351" y="19084"/>
                </a:lnTo>
                <a:lnTo>
                  <a:pt x="3331" y="19311"/>
                </a:lnTo>
                <a:lnTo>
                  <a:pt x="3375" y="19520"/>
                </a:lnTo>
                <a:lnTo>
                  <a:pt x="3436" y="19726"/>
                </a:lnTo>
                <a:lnTo>
                  <a:pt x="3549" y="19922"/>
                </a:lnTo>
                <a:lnTo>
                  <a:pt x="3503" y="20150"/>
                </a:lnTo>
                <a:lnTo>
                  <a:pt x="3539" y="20362"/>
                </a:lnTo>
                <a:lnTo>
                  <a:pt x="3596" y="20570"/>
                </a:lnTo>
                <a:lnTo>
                  <a:pt x="3675" y="20774"/>
                </a:lnTo>
                <a:lnTo>
                  <a:pt x="3725" y="20984"/>
                </a:lnTo>
                <a:lnTo>
                  <a:pt x="3682" y="21208"/>
                </a:lnTo>
                <a:lnTo>
                  <a:pt x="3773" y="21412"/>
                </a:lnTo>
                <a:lnTo>
                  <a:pt x="3763" y="21630"/>
                </a:lnTo>
                <a:lnTo>
                  <a:pt x="3775" y="21846"/>
                </a:lnTo>
                <a:lnTo>
                  <a:pt x="3795" y="22060"/>
                </a:lnTo>
                <a:lnTo>
                  <a:pt x="3924" y="22259"/>
                </a:lnTo>
                <a:lnTo>
                  <a:pt x="3934" y="22475"/>
                </a:lnTo>
                <a:lnTo>
                  <a:pt x="3982" y="22685"/>
                </a:lnTo>
                <a:lnTo>
                  <a:pt x="3940" y="22907"/>
                </a:lnTo>
                <a:lnTo>
                  <a:pt x="3973" y="23120"/>
                </a:lnTo>
                <a:lnTo>
                  <a:pt x="4040" y="23329"/>
                </a:lnTo>
                <a:lnTo>
                  <a:pt x="4013" y="23550"/>
                </a:lnTo>
                <a:lnTo>
                  <a:pt x="4011" y="23766"/>
                </a:lnTo>
                <a:lnTo>
                  <a:pt x="4116" y="23969"/>
                </a:lnTo>
                <a:lnTo>
                  <a:pt x="4091" y="24187"/>
                </a:lnTo>
                <a:lnTo>
                  <a:pt x="4192" y="24391"/>
                </a:lnTo>
                <a:lnTo>
                  <a:pt x="4196" y="24606"/>
                </a:lnTo>
                <a:lnTo>
                  <a:pt x="4190" y="24822"/>
                </a:lnTo>
                <a:lnTo>
                  <a:pt x="4257" y="25030"/>
                </a:lnTo>
                <a:lnTo>
                  <a:pt x="4233" y="25249"/>
                </a:lnTo>
                <a:lnTo>
                  <a:pt x="4253" y="25462"/>
                </a:lnTo>
                <a:lnTo>
                  <a:pt x="4327" y="25670"/>
                </a:lnTo>
                <a:lnTo>
                  <a:pt x="4354" y="25884"/>
                </a:lnTo>
                <a:lnTo>
                  <a:pt x="4311" y="26104"/>
                </a:lnTo>
                <a:lnTo>
                  <a:pt x="4309" y="26320"/>
                </a:lnTo>
                <a:lnTo>
                  <a:pt x="4331" y="26533"/>
                </a:lnTo>
                <a:lnTo>
                  <a:pt x="4350" y="26747"/>
                </a:lnTo>
                <a:lnTo>
                  <a:pt x="4357" y="26961"/>
                </a:lnTo>
                <a:lnTo>
                  <a:pt x="4419" y="27172"/>
                </a:lnTo>
                <a:lnTo>
                  <a:pt x="4437" y="27386"/>
                </a:lnTo>
                <a:lnTo>
                  <a:pt x="4449" y="27600"/>
                </a:lnTo>
                <a:lnTo>
                  <a:pt x="4515" y="27809"/>
                </a:lnTo>
                <a:lnTo>
                  <a:pt x="4518" y="28023"/>
                </a:lnTo>
                <a:lnTo>
                  <a:pt x="4533" y="28237"/>
                </a:lnTo>
                <a:lnTo>
                  <a:pt x="4567" y="28445"/>
                </a:lnTo>
                <a:lnTo>
                  <a:pt x="4681" y="28632"/>
                </a:lnTo>
                <a:lnTo>
                  <a:pt x="4717" y="28848"/>
                </a:lnTo>
                <a:lnTo>
                  <a:pt x="4792" y="29054"/>
                </a:lnTo>
                <a:lnTo>
                  <a:pt x="4771" y="29279"/>
                </a:lnTo>
                <a:lnTo>
                  <a:pt x="4867" y="29483"/>
                </a:lnTo>
                <a:lnTo>
                  <a:pt x="4845" y="29704"/>
                </a:lnTo>
                <a:lnTo>
                  <a:pt x="4875" y="29919"/>
                </a:lnTo>
                <a:lnTo>
                  <a:pt x="4876" y="30135"/>
                </a:lnTo>
                <a:lnTo>
                  <a:pt x="4916" y="30349"/>
                </a:lnTo>
                <a:lnTo>
                  <a:pt x="4926" y="30565"/>
                </a:lnTo>
                <a:lnTo>
                  <a:pt x="4909" y="30782"/>
                </a:lnTo>
                <a:lnTo>
                  <a:pt x="4970" y="30996"/>
                </a:lnTo>
                <a:lnTo>
                  <a:pt x="4906" y="31214"/>
                </a:lnTo>
                <a:lnTo>
                  <a:pt x="4932" y="31430"/>
                </a:lnTo>
                <a:lnTo>
                  <a:pt x="4990" y="31645"/>
                </a:lnTo>
                <a:lnTo>
                  <a:pt x="4986" y="31861"/>
                </a:lnTo>
                <a:lnTo>
                  <a:pt x="4952" y="32078"/>
                </a:lnTo>
                <a:lnTo>
                  <a:pt x="4952" y="32295"/>
                </a:lnTo>
                <a:lnTo>
                  <a:pt x="4936" y="32511"/>
                </a:lnTo>
                <a:lnTo>
                  <a:pt x="4979" y="32727"/>
                </a:lnTo>
                <a:lnTo>
                  <a:pt x="4916" y="32944"/>
                </a:lnTo>
                <a:lnTo>
                  <a:pt x="4971" y="33160"/>
                </a:lnTo>
                <a:lnTo>
                  <a:pt x="4956" y="33378"/>
                </a:lnTo>
                <a:lnTo>
                  <a:pt x="5005" y="33594"/>
                </a:lnTo>
                <a:lnTo>
                  <a:pt x="4996" y="33810"/>
                </a:lnTo>
                <a:lnTo>
                  <a:pt x="4972" y="34027"/>
                </a:lnTo>
                <a:lnTo>
                  <a:pt x="4948" y="34244"/>
                </a:lnTo>
                <a:lnTo>
                  <a:pt x="4930" y="34463"/>
                </a:lnTo>
                <a:lnTo>
                  <a:pt x="4960" y="34678"/>
                </a:lnTo>
                <a:lnTo>
                  <a:pt x="5007" y="34892"/>
                </a:lnTo>
                <a:lnTo>
                  <a:pt x="5064" y="35105"/>
                </a:lnTo>
                <a:lnTo>
                  <a:pt x="4989" y="35327"/>
                </a:lnTo>
                <a:lnTo>
                  <a:pt x="5091" y="35535"/>
                </a:lnTo>
                <a:lnTo>
                  <a:pt x="5105" y="35752"/>
                </a:lnTo>
                <a:lnTo>
                  <a:pt x="5118" y="35967"/>
                </a:lnTo>
                <a:lnTo>
                  <a:pt x="5060" y="36191"/>
                </a:lnTo>
                <a:lnTo>
                  <a:pt x="5145" y="36398"/>
                </a:lnTo>
                <a:lnTo>
                  <a:pt x="5214" y="36606"/>
                </a:lnTo>
                <a:lnTo>
                  <a:pt x="5244" y="36819"/>
                </a:lnTo>
                <a:lnTo>
                  <a:pt x="5237" y="37040"/>
                </a:lnTo>
                <a:lnTo>
                  <a:pt x="5281" y="37252"/>
                </a:lnTo>
                <a:lnTo>
                  <a:pt x="5371" y="37452"/>
                </a:lnTo>
                <a:lnTo>
                  <a:pt x="5374" y="37673"/>
                </a:lnTo>
                <a:lnTo>
                  <a:pt x="5481" y="37868"/>
                </a:lnTo>
                <a:lnTo>
                  <a:pt x="5482" y="38092"/>
                </a:lnTo>
                <a:lnTo>
                  <a:pt x="5535" y="38303"/>
                </a:lnTo>
                <a:lnTo>
                  <a:pt x="5610" y="38506"/>
                </a:lnTo>
                <a:lnTo>
                  <a:pt x="5688" y="38709"/>
                </a:lnTo>
                <a:lnTo>
                  <a:pt x="5675" y="38907"/>
                </a:lnTo>
                <a:lnTo>
                  <a:pt x="5705" y="39128"/>
                </a:lnTo>
                <a:lnTo>
                  <a:pt x="5607" y="39325"/>
                </a:lnTo>
                <a:lnTo>
                  <a:pt x="5534" y="39528"/>
                </a:lnTo>
                <a:lnTo>
                  <a:pt x="5556" y="39752"/>
                </a:lnTo>
                <a:lnTo>
                  <a:pt x="5441" y="39944"/>
                </a:lnTo>
                <a:lnTo>
                  <a:pt x="5466" y="40170"/>
                </a:lnTo>
                <a:lnTo>
                  <a:pt x="5350" y="40363"/>
                </a:lnTo>
                <a:lnTo>
                  <a:pt x="5321" y="40576"/>
                </a:lnTo>
                <a:lnTo>
                  <a:pt x="5266" y="40783"/>
                </a:lnTo>
                <a:lnTo>
                  <a:pt x="5303" y="41008"/>
                </a:lnTo>
                <a:lnTo>
                  <a:pt x="5264" y="41218"/>
                </a:lnTo>
                <a:lnTo>
                  <a:pt x="5250" y="41432"/>
                </a:lnTo>
                <a:lnTo>
                  <a:pt x="5142" y="41632"/>
                </a:lnTo>
                <a:lnTo>
                  <a:pt x="5177" y="41852"/>
                </a:lnTo>
                <a:lnTo>
                  <a:pt x="5130" y="42061"/>
                </a:lnTo>
                <a:lnTo>
                  <a:pt x="5097" y="42272"/>
                </a:lnTo>
                <a:lnTo>
                  <a:pt x="5109" y="42487"/>
                </a:lnTo>
                <a:lnTo>
                  <a:pt x="5036" y="42696"/>
                </a:lnTo>
                <a:lnTo>
                  <a:pt x="5082" y="42912"/>
                </a:lnTo>
                <a:lnTo>
                  <a:pt x="4995" y="43124"/>
                </a:lnTo>
                <a:lnTo>
                  <a:pt x="5080" y="43341"/>
                </a:lnTo>
                <a:lnTo>
                  <a:pt x="4991" y="43559"/>
                </a:lnTo>
                <a:lnTo>
                  <a:pt x="5019" y="43774"/>
                </a:lnTo>
                <a:lnTo>
                  <a:pt x="5098" y="43989"/>
                </a:lnTo>
                <a:lnTo>
                  <a:pt x="5060" y="44207"/>
                </a:lnTo>
                <a:lnTo>
                  <a:pt x="5041" y="44424"/>
                </a:lnTo>
                <a:lnTo>
                  <a:pt x="5032" y="44640"/>
                </a:lnTo>
                <a:lnTo>
                  <a:pt x="5104" y="44852"/>
                </a:lnTo>
                <a:lnTo>
                  <a:pt x="5139" y="45065"/>
                </a:lnTo>
                <a:lnTo>
                  <a:pt x="5099" y="45284"/>
                </a:lnTo>
                <a:lnTo>
                  <a:pt x="5089" y="45500"/>
                </a:lnTo>
                <a:lnTo>
                  <a:pt x="5092" y="45715"/>
                </a:lnTo>
                <a:lnTo>
                  <a:pt x="5122" y="45930"/>
                </a:lnTo>
                <a:lnTo>
                  <a:pt x="5167" y="46144"/>
                </a:lnTo>
                <a:lnTo>
                  <a:pt x="5126" y="46363"/>
                </a:lnTo>
                <a:lnTo>
                  <a:pt x="5153" y="46579"/>
                </a:lnTo>
                <a:lnTo>
                  <a:pt x="5181" y="46794"/>
                </a:lnTo>
                <a:lnTo>
                  <a:pt x="5229" y="47008"/>
                </a:lnTo>
                <a:lnTo>
                  <a:pt x="5198" y="47226"/>
                </a:lnTo>
                <a:lnTo>
                  <a:pt x="5244" y="47441"/>
                </a:lnTo>
                <a:lnTo>
                  <a:pt x="5260" y="47658"/>
                </a:lnTo>
                <a:lnTo>
                  <a:pt x="5268" y="47875"/>
                </a:lnTo>
                <a:lnTo>
                  <a:pt x="5284" y="48092"/>
                </a:lnTo>
                <a:lnTo>
                  <a:pt x="5291" y="48308"/>
                </a:lnTo>
                <a:lnTo>
                  <a:pt x="5281" y="48525"/>
                </a:lnTo>
                <a:lnTo>
                  <a:pt x="5296" y="48742"/>
                </a:lnTo>
                <a:lnTo>
                  <a:pt x="5229" y="48958"/>
                </a:lnTo>
                <a:lnTo>
                  <a:pt x="5279" y="49175"/>
                </a:lnTo>
                <a:lnTo>
                  <a:pt x="5250" y="49391"/>
                </a:lnTo>
                <a:lnTo>
                  <a:pt x="5263" y="49613"/>
                </a:lnTo>
                <a:lnTo>
                  <a:pt x="5208" y="49829"/>
                </a:lnTo>
                <a:lnTo>
                  <a:pt x="5153" y="50043"/>
                </a:lnTo>
                <a:lnTo>
                  <a:pt x="5134" y="50263"/>
                </a:lnTo>
                <a:lnTo>
                  <a:pt x="5096" y="50481"/>
                </a:lnTo>
                <a:lnTo>
                  <a:pt x="5019" y="50690"/>
                </a:lnTo>
                <a:lnTo>
                  <a:pt x="4952" y="50901"/>
                </a:lnTo>
                <a:lnTo>
                  <a:pt x="4950" y="51127"/>
                </a:lnTo>
                <a:lnTo>
                  <a:pt x="4894" y="51341"/>
                </a:lnTo>
                <a:lnTo>
                  <a:pt x="4858" y="51561"/>
                </a:lnTo>
                <a:lnTo>
                  <a:pt x="4827" y="51783"/>
                </a:lnTo>
                <a:lnTo>
                  <a:pt x="4760" y="51994"/>
                </a:lnTo>
                <a:lnTo>
                  <a:pt x="4700" y="52207"/>
                </a:lnTo>
                <a:lnTo>
                  <a:pt x="4626" y="52416"/>
                </a:lnTo>
                <a:lnTo>
                  <a:pt x="4502" y="52608"/>
                </a:lnTo>
                <a:lnTo>
                  <a:pt x="4488" y="52835"/>
                </a:lnTo>
                <a:lnTo>
                  <a:pt x="4427" y="53047"/>
                </a:lnTo>
                <a:lnTo>
                  <a:pt x="4301" y="53237"/>
                </a:lnTo>
                <a:lnTo>
                  <a:pt x="4224" y="53443"/>
                </a:lnTo>
                <a:lnTo>
                  <a:pt x="4241" y="53682"/>
                </a:lnTo>
                <a:lnTo>
                  <a:pt x="4130" y="53876"/>
                </a:lnTo>
                <a:lnTo>
                  <a:pt x="4094" y="54099"/>
                </a:lnTo>
                <a:lnTo>
                  <a:pt x="3917" y="54264"/>
                </a:lnTo>
                <a:lnTo>
                  <a:pt x="3919" y="54505"/>
                </a:lnTo>
                <a:lnTo>
                  <a:pt x="3790" y="54689"/>
                </a:lnTo>
                <a:lnTo>
                  <a:pt x="3679" y="54880"/>
                </a:lnTo>
                <a:lnTo>
                  <a:pt x="3592" y="55074"/>
                </a:lnTo>
                <a:lnTo>
                  <a:pt x="3449" y="55245"/>
                </a:lnTo>
                <a:lnTo>
                  <a:pt x="3426" y="55465"/>
                </a:lnTo>
                <a:lnTo>
                  <a:pt x="3329" y="55658"/>
                </a:lnTo>
                <a:lnTo>
                  <a:pt x="3275" y="55866"/>
                </a:lnTo>
                <a:lnTo>
                  <a:pt x="3211" y="56071"/>
                </a:lnTo>
                <a:lnTo>
                  <a:pt x="3204" y="56289"/>
                </a:lnTo>
                <a:lnTo>
                  <a:pt x="3149" y="56496"/>
                </a:lnTo>
                <a:lnTo>
                  <a:pt x="3115" y="56708"/>
                </a:lnTo>
                <a:lnTo>
                  <a:pt x="2999" y="56906"/>
                </a:lnTo>
                <a:lnTo>
                  <a:pt x="3044" y="57131"/>
                </a:lnTo>
                <a:lnTo>
                  <a:pt x="2948" y="57334"/>
                </a:lnTo>
                <a:lnTo>
                  <a:pt x="2923" y="57547"/>
                </a:lnTo>
                <a:lnTo>
                  <a:pt x="2920" y="57763"/>
                </a:lnTo>
                <a:lnTo>
                  <a:pt x="2847" y="57970"/>
                </a:lnTo>
                <a:lnTo>
                  <a:pt x="2884" y="58191"/>
                </a:lnTo>
                <a:lnTo>
                  <a:pt x="2846" y="58402"/>
                </a:lnTo>
                <a:lnTo>
                  <a:pt x="2830" y="58616"/>
                </a:lnTo>
                <a:lnTo>
                  <a:pt x="2855" y="58832"/>
                </a:lnTo>
                <a:lnTo>
                  <a:pt x="2752" y="59039"/>
                </a:lnTo>
                <a:lnTo>
                  <a:pt x="2727" y="59252"/>
                </a:lnTo>
                <a:lnTo>
                  <a:pt x="2785" y="59470"/>
                </a:lnTo>
                <a:lnTo>
                  <a:pt x="2706" y="59679"/>
                </a:lnTo>
                <a:lnTo>
                  <a:pt x="2771" y="59897"/>
                </a:lnTo>
                <a:lnTo>
                  <a:pt x="2750" y="60110"/>
                </a:lnTo>
                <a:lnTo>
                  <a:pt x="2736" y="60323"/>
                </a:lnTo>
                <a:lnTo>
                  <a:pt x="2646" y="60534"/>
                </a:lnTo>
                <a:lnTo>
                  <a:pt x="2681" y="60768"/>
                </a:lnTo>
                <a:lnTo>
                  <a:pt x="2886" y="60849"/>
                </a:lnTo>
                <a:lnTo>
                  <a:pt x="3101" y="60871"/>
                </a:lnTo>
                <a:lnTo>
                  <a:pt x="3292" y="60979"/>
                </a:lnTo>
                <a:lnTo>
                  <a:pt x="3512" y="60991"/>
                </a:lnTo>
                <a:lnTo>
                  <a:pt x="3711" y="61071"/>
                </a:lnTo>
                <a:lnTo>
                  <a:pt x="3923" y="61111"/>
                </a:lnTo>
                <a:lnTo>
                  <a:pt x="4122" y="61190"/>
                </a:lnTo>
                <a:lnTo>
                  <a:pt x="4338" y="61215"/>
                </a:lnTo>
                <a:lnTo>
                  <a:pt x="4531" y="61310"/>
                </a:lnTo>
                <a:lnTo>
                  <a:pt x="4746" y="61334"/>
                </a:lnTo>
                <a:lnTo>
                  <a:pt x="4955" y="61383"/>
                </a:lnTo>
                <a:lnTo>
                  <a:pt x="5157" y="61454"/>
                </a:lnTo>
                <a:lnTo>
                  <a:pt x="5355" y="61538"/>
                </a:lnTo>
                <a:lnTo>
                  <a:pt x="5572" y="61553"/>
                </a:lnTo>
                <a:lnTo>
                  <a:pt x="5776" y="61618"/>
                </a:lnTo>
                <a:lnTo>
                  <a:pt x="5960" y="61749"/>
                </a:lnTo>
                <a:lnTo>
                  <a:pt x="6179" y="61761"/>
                </a:lnTo>
                <a:lnTo>
                  <a:pt x="6386" y="61814"/>
                </a:lnTo>
                <a:lnTo>
                  <a:pt x="6591" y="61875"/>
                </a:lnTo>
                <a:lnTo>
                  <a:pt x="6793" y="61943"/>
                </a:lnTo>
                <a:lnTo>
                  <a:pt x="7006" y="61974"/>
                </a:lnTo>
                <a:lnTo>
                  <a:pt x="7199" y="62071"/>
                </a:lnTo>
                <a:lnTo>
                  <a:pt x="7413" y="62103"/>
                </a:lnTo>
                <a:lnTo>
                  <a:pt x="7596" y="62237"/>
                </a:lnTo>
                <a:lnTo>
                  <a:pt x="7826" y="62207"/>
                </a:lnTo>
                <a:lnTo>
                  <a:pt x="8021" y="62298"/>
                </a:lnTo>
                <a:lnTo>
                  <a:pt x="8225" y="62361"/>
                </a:lnTo>
                <a:lnTo>
                  <a:pt x="8427" y="62426"/>
                </a:lnTo>
                <a:lnTo>
                  <a:pt x="8616" y="62538"/>
                </a:lnTo>
                <a:lnTo>
                  <a:pt x="8823" y="62592"/>
                </a:lnTo>
                <a:lnTo>
                  <a:pt x="9058" y="62637"/>
                </a:lnTo>
                <a:lnTo>
                  <a:pt x="9103" y="62399"/>
                </a:lnTo>
                <a:lnTo>
                  <a:pt x="9150" y="62184"/>
                </a:lnTo>
                <a:lnTo>
                  <a:pt x="9162" y="61966"/>
                </a:lnTo>
                <a:lnTo>
                  <a:pt x="9144" y="61742"/>
                </a:lnTo>
                <a:lnTo>
                  <a:pt x="9275" y="61543"/>
                </a:lnTo>
                <a:lnTo>
                  <a:pt x="9232" y="61315"/>
                </a:lnTo>
                <a:lnTo>
                  <a:pt x="9314" y="61109"/>
                </a:lnTo>
                <a:lnTo>
                  <a:pt x="9304" y="60885"/>
                </a:lnTo>
                <a:lnTo>
                  <a:pt x="9360" y="60675"/>
                </a:lnTo>
                <a:lnTo>
                  <a:pt x="9425" y="60466"/>
                </a:lnTo>
                <a:lnTo>
                  <a:pt x="9464" y="60252"/>
                </a:lnTo>
                <a:lnTo>
                  <a:pt x="9448" y="60029"/>
                </a:lnTo>
                <a:lnTo>
                  <a:pt x="9491" y="59816"/>
                </a:lnTo>
                <a:lnTo>
                  <a:pt x="9621" y="59618"/>
                </a:lnTo>
                <a:lnTo>
                  <a:pt x="9614" y="59395"/>
                </a:lnTo>
                <a:lnTo>
                  <a:pt x="9610" y="59174"/>
                </a:lnTo>
                <a:lnTo>
                  <a:pt x="9742" y="58977"/>
                </a:lnTo>
                <a:lnTo>
                  <a:pt x="9737" y="58755"/>
                </a:lnTo>
                <a:lnTo>
                  <a:pt x="9715" y="58531"/>
                </a:lnTo>
                <a:lnTo>
                  <a:pt x="9810" y="58327"/>
                </a:lnTo>
                <a:lnTo>
                  <a:pt x="9879" y="58119"/>
                </a:lnTo>
                <a:lnTo>
                  <a:pt x="9842" y="57892"/>
                </a:lnTo>
                <a:lnTo>
                  <a:pt x="9943" y="57690"/>
                </a:lnTo>
                <a:lnTo>
                  <a:pt x="9960" y="57471"/>
                </a:lnTo>
                <a:lnTo>
                  <a:pt x="9941" y="57248"/>
                </a:lnTo>
                <a:lnTo>
                  <a:pt x="10068" y="57051"/>
                </a:lnTo>
                <a:lnTo>
                  <a:pt x="10082" y="56834"/>
                </a:lnTo>
                <a:lnTo>
                  <a:pt x="10061" y="56610"/>
                </a:lnTo>
                <a:lnTo>
                  <a:pt x="10193" y="56413"/>
                </a:lnTo>
                <a:lnTo>
                  <a:pt x="10221" y="56197"/>
                </a:lnTo>
                <a:lnTo>
                  <a:pt x="10200" y="55973"/>
                </a:lnTo>
                <a:lnTo>
                  <a:pt x="10260" y="55763"/>
                </a:lnTo>
                <a:lnTo>
                  <a:pt x="10352" y="55560"/>
                </a:lnTo>
                <a:lnTo>
                  <a:pt x="10312" y="55334"/>
                </a:lnTo>
                <a:lnTo>
                  <a:pt x="10354" y="55122"/>
                </a:lnTo>
                <a:lnTo>
                  <a:pt x="10448" y="54919"/>
                </a:lnTo>
                <a:lnTo>
                  <a:pt x="10483" y="54706"/>
                </a:lnTo>
                <a:lnTo>
                  <a:pt x="10452" y="54479"/>
                </a:lnTo>
                <a:lnTo>
                  <a:pt x="10558" y="54278"/>
                </a:lnTo>
                <a:lnTo>
                  <a:pt x="10617" y="54069"/>
                </a:lnTo>
                <a:lnTo>
                  <a:pt x="10622" y="53848"/>
                </a:lnTo>
                <a:lnTo>
                  <a:pt x="10644" y="53632"/>
                </a:lnTo>
                <a:lnTo>
                  <a:pt x="10696" y="53421"/>
                </a:lnTo>
                <a:lnTo>
                  <a:pt x="10669" y="53197"/>
                </a:lnTo>
                <a:lnTo>
                  <a:pt x="10739" y="52989"/>
                </a:lnTo>
                <a:lnTo>
                  <a:pt x="10763" y="52772"/>
                </a:lnTo>
                <a:lnTo>
                  <a:pt x="10854" y="52569"/>
                </a:lnTo>
                <a:lnTo>
                  <a:pt x="10891" y="52354"/>
                </a:lnTo>
                <a:lnTo>
                  <a:pt x="10953" y="52145"/>
                </a:lnTo>
                <a:lnTo>
                  <a:pt x="10970" y="51928"/>
                </a:lnTo>
                <a:lnTo>
                  <a:pt x="10995" y="51713"/>
                </a:lnTo>
                <a:lnTo>
                  <a:pt x="11038" y="51500"/>
                </a:lnTo>
                <a:lnTo>
                  <a:pt x="11104" y="51292"/>
                </a:lnTo>
                <a:lnTo>
                  <a:pt x="11064" y="51064"/>
                </a:lnTo>
                <a:lnTo>
                  <a:pt x="11093" y="50849"/>
                </a:lnTo>
                <a:lnTo>
                  <a:pt x="11189" y="50646"/>
                </a:lnTo>
                <a:lnTo>
                  <a:pt x="11220" y="50431"/>
                </a:lnTo>
                <a:lnTo>
                  <a:pt x="11213" y="50210"/>
                </a:lnTo>
                <a:lnTo>
                  <a:pt x="11317" y="50008"/>
                </a:lnTo>
                <a:lnTo>
                  <a:pt x="11338" y="49792"/>
                </a:lnTo>
                <a:lnTo>
                  <a:pt x="11333" y="49572"/>
                </a:lnTo>
                <a:lnTo>
                  <a:pt x="11383" y="49360"/>
                </a:lnTo>
                <a:lnTo>
                  <a:pt x="11414" y="49145"/>
                </a:lnTo>
                <a:lnTo>
                  <a:pt x="11464" y="48934"/>
                </a:lnTo>
                <a:lnTo>
                  <a:pt x="11534" y="48727"/>
                </a:lnTo>
                <a:lnTo>
                  <a:pt x="11555" y="48511"/>
                </a:lnTo>
                <a:lnTo>
                  <a:pt x="11606" y="48300"/>
                </a:lnTo>
                <a:lnTo>
                  <a:pt x="11686" y="48094"/>
                </a:lnTo>
                <a:lnTo>
                  <a:pt x="11690" y="47875"/>
                </a:lnTo>
                <a:lnTo>
                  <a:pt x="11704" y="47658"/>
                </a:lnTo>
                <a:lnTo>
                  <a:pt x="11749" y="47445"/>
                </a:lnTo>
                <a:lnTo>
                  <a:pt x="11808" y="47235"/>
                </a:lnTo>
                <a:lnTo>
                  <a:pt x="11835" y="47020"/>
                </a:lnTo>
                <a:lnTo>
                  <a:pt x="11878" y="46808"/>
                </a:lnTo>
                <a:lnTo>
                  <a:pt x="11949" y="46601"/>
                </a:lnTo>
                <a:lnTo>
                  <a:pt x="11953" y="46382"/>
                </a:lnTo>
                <a:lnTo>
                  <a:pt x="11996" y="46170"/>
                </a:lnTo>
                <a:lnTo>
                  <a:pt x="11990" y="45949"/>
                </a:lnTo>
                <a:lnTo>
                  <a:pt x="12033" y="45737"/>
                </a:lnTo>
                <a:lnTo>
                  <a:pt x="12074" y="45524"/>
                </a:lnTo>
                <a:lnTo>
                  <a:pt x="12145" y="45317"/>
                </a:lnTo>
                <a:lnTo>
                  <a:pt x="12138" y="45097"/>
                </a:lnTo>
                <a:lnTo>
                  <a:pt x="12196" y="44887"/>
                </a:lnTo>
                <a:lnTo>
                  <a:pt x="12232" y="44674"/>
                </a:lnTo>
                <a:lnTo>
                  <a:pt x="12335" y="44472"/>
                </a:lnTo>
                <a:lnTo>
                  <a:pt x="12370" y="44259"/>
                </a:lnTo>
                <a:lnTo>
                  <a:pt x="12328" y="44031"/>
                </a:lnTo>
                <a:lnTo>
                  <a:pt x="12431" y="43830"/>
                </a:lnTo>
                <a:lnTo>
                  <a:pt x="12409" y="43605"/>
                </a:lnTo>
                <a:lnTo>
                  <a:pt x="12496" y="43400"/>
                </a:lnTo>
                <a:lnTo>
                  <a:pt x="12468" y="43176"/>
                </a:lnTo>
                <a:lnTo>
                  <a:pt x="12598" y="42979"/>
                </a:lnTo>
                <a:lnTo>
                  <a:pt x="12561" y="42753"/>
                </a:lnTo>
                <a:lnTo>
                  <a:pt x="12647" y="42548"/>
                </a:lnTo>
                <a:lnTo>
                  <a:pt x="12625" y="42324"/>
                </a:lnTo>
                <a:lnTo>
                  <a:pt x="12667" y="42112"/>
                </a:lnTo>
                <a:lnTo>
                  <a:pt x="12778" y="41914"/>
                </a:lnTo>
                <a:lnTo>
                  <a:pt x="12732" y="41686"/>
                </a:lnTo>
                <a:lnTo>
                  <a:pt x="12803" y="41479"/>
                </a:lnTo>
                <a:lnTo>
                  <a:pt x="12842" y="41266"/>
                </a:lnTo>
                <a:lnTo>
                  <a:pt x="12929" y="41063"/>
                </a:lnTo>
                <a:lnTo>
                  <a:pt x="12952" y="40848"/>
                </a:lnTo>
                <a:lnTo>
                  <a:pt x="12986" y="40634"/>
                </a:lnTo>
                <a:lnTo>
                  <a:pt x="12996" y="40417"/>
                </a:lnTo>
                <a:lnTo>
                  <a:pt x="13036" y="40205"/>
                </a:lnTo>
                <a:lnTo>
                  <a:pt x="13055" y="39988"/>
                </a:lnTo>
                <a:lnTo>
                  <a:pt x="13149" y="39786"/>
                </a:lnTo>
                <a:lnTo>
                  <a:pt x="13143" y="39565"/>
                </a:lnTo>
                <a:lnTo>
                  <a:pt x="13194" y="39355"/>
                </a:lnTo>
                <a:lnTo>
                  <a:pt x="13276" y="39150"/>
                </a:lnTo>
                <a:lnTo>
                  <a:pt x="13279" y="38931"/>
                </a:lnTo>
                <a:lnTo>
                  <a:pt x="13290" y="38713"/>
                </a:lnTo>
                <a:lnTo>
                  <a:pt x="13351" y="38505"/>
                </a:lnTo>
                <a:lnTo>
                  <a:pt x="13334" y="38281"/>
                </a:lnTo>
                <a:lnTo>
                  <a:pt x="13476" y="38087"/>
                </a:lnTo>
                <a:lnTo>
                  <a:pt x="13495" y="37869"/>
                </a:lnTo>
                <a:lnTo>
                  <a:pt x="13481" y="37647"/>
                </a:lnTo>
                <a:lnTo>
                  <a:pt x="13500" y="37431"/>
                </a:lnTo>
                <a:lnTo>
                  <a:pt x="13559" y="37222"/>
                </a:lnTo>
                <a:lnTo>
                  <a:pt x="13569" y="37004"/>
                </a:lnTo>
                <a:lnTo>
                  <a:pt x="13620" y="36794"/>
                </a:lnTo>
                <a:lnTo>
                  <a:pt x="13708" y="36590"/>
                </a:lnTo>
                <a:lnTo>
                  <a:pt x="13679" y="36365"/>
                </a:lnTo>
                <a:lnTo>
                  <a:pt x="13743" y="36157"/>
                </a:lnTo>
                <a:lnTo>
                  <a:pt x="13850" y="35958"/>
                </a:lnTo>
                <a:lnTo>
                  <a:pt x="13817" y="35732"/>
                </a:lnTo>
                <a:lnTo>
                  <a:pt x="13822" y="35515"/>
                </a:lnTo>
                <a:lnTo>
                  <a:pt x="13923" y="35313"/>
                </a:lnTo>
                <a:lnTo>
                  <a:pt x="13916" y="35093"/>
                </a:lnTo>
                <a:lnTo>
                  <a:pt x="13959" y="34882"/>
                </a:lnTo>
                <a:lnTo>
                  <a:pt x="14048" y="34679"/>
                </a:lnTo>
                <a:lnTo>
                  <a:pt x="14030" y="34458"/>
                </a:lnTo>
                <a:lnTo>
                  <a:pt x="14099" y="34250"/>
                </a:lnTo>
                <a:lnTo>
                  <a:pt x="14147" y="34038"/>
                </a:lnTo>
                <a:lnTo>
                  <a:pt x="14209" y="33829"/>
                </a:lnTo>
                <a:lnTo>
                  <a:pt x="14270" y="33620"/>
                </a:lnTo>
                <a:lnTo>
                  <a:pt x="14299" y="33405"/>
                </a:lnTo>
                <a:lnTo>
                  <a:pt x="14264" y="33180"/>
                </a:lnTo>
                <a:lnTo>
                  <a:pt x="14334" y="32972"/>
                </a:lnTo>
                <a:lnTo>
                  <a:pt x="14316" y="32750"/>
                </a:lnTo>
                <a:lnTo>
                  <a:pt x="14460" y="32555"/>
                </a:lnTo>
                <a:lnTo>
                  <a:pt x="14478" y="32339"/>
                </a:lnTo>
                <a:lnTo>
                  <a:pt x="14449" y="32114"/>
                </a:lnTo>
                <a:lnTo>
                  <a:pt x="14516" y="31906"/>
                </a:lnTo>
                <a:lnTo>
                  <a:pt x="14529" y="31689"/>
                </a:lnTo>
                <a:lnTo>
                  <a:pt x="14585" y="31479"/>
                </a:lnTo>
                <a:lnTo>
                  <a:pt x="14668" y="31274"/>
                </a:lnTo>
                <a:lnTo>
                  <a:pt x="14624" y="31047"/>
                </a:lnTo>
                <a:lnTo>
                  <a:pt x="14761" y="30851"/>
                </a:lnTo>
                <a:lnTo>
                  <a:pt x="14728" y="30625"/>
                </a:lnTo>
                <a:lnTo>
                  <a:pt x="14753" y="30410"/>
                </a:lnTo>
                <a:lnTo>
                  <a:pt x="14779" y="30195"/>
                </a:lnTo>
                <a:lnTo>
                  <a:pt x="14885" y="29994"/>
                </a:lnTo>
                <a:lnTo>
                  <a:pt x="14899" y="29777"/>
                </a:lnTo>
                <a:lnTo>
                  <a:pt x="14990" y="29573"/>
                </a:lnTo>
                <a:lnTo>
                  <a:pt x="15029" y="29360"/>
                </a:lnTo>
                <a:lnTo>
                  <a:pt x="15043" y="29143"/>
                </a:lnTo>
                <a:lnTo>
                  <a:pt x="15019" y="28918"/>
                </a:lnTo>
                <a:lnTo>
                  <a:pt x="15061" y="28706"/>
                </a:lnTo>
                <a:lnTo>
                  <a:pt x="15140" y="28500"/>
                </a:lnTo>
                <a:lnTo>
                  <a:pt x="15138" y="28280"/>
                </a:lnTo>
                <a:lnTo>
                  <a:pt x="15179" y="28068"/>
                </a:lnTo>
                <a:lnTo>
                  <a:pt x="15236" y="27859"/>
                </a:lnTo>
                <a:lnTo>
                  <a:pt x="15278" y="27646"/>
                </a:lnTo>
                <a:lnTo>
                  <a:pt x="15299" y="27431"/>
                </a:lnTo>
                <a:lnTo>
                  <a:pt x="15347" y="27220"/>
                </a:lnTo>
                <a:lnTo>
                  <a:pt x="15416" y="27012"/>
                </a:lnTo>
                <a:lnTo>
                  <a:pt x="15460" y="26801"/>
                </a:lnTo>
                <a:lnTo>
                  <a:pt x="15508" y="26590"/>
                </a:lnTo>
                <a:lnTo>
                  <a:pt x="15526" y="26373"/>
                </a:lnTo>
                <a:lnTo>
                  <a:pt x="15546" y="26157"/>
                </a:lnTo>
                <a:lnTo>
                  <a:pt x="15569" y="25942"/>
                </a:lnTo>
                <a:lnTo>
                  <a:pt x="15679" y="25741"/>
                </a:lnTo>
                <a:lnTo>
                  <a:pt x="15660" y="25519"/>
                </a:lnTo>
                <a:lnTo>
                  <a:pt x="15681" y="25303"/>
                </a:lnTo>
                <a:lnTo>
                  <a:pt x="15698" y="25086"/>
                </a:lnTo>
                <a:lnTo>
                  <a:pt x="15775" y="24881"/>
                </a:lnTo>
                <a:lnTo>
                  <a:pt x="15856" y="24676"/>
                </a:lnTo>
                <a:lnTo>
                  <a:pt x="15831" y="24451"/>
                </a:lnTo>
                <a:lnTo>
                  <a:pt x="15868" y="24238"/>
                </a:lnTo>
                <a:lnTo>
                  <a:pt x="15931" y="24029"/>
                </a:lnTo>
                <a:lnTo>
                  <a:pt x="15997" y="23821"/>
                </a:lnTo>
                <a:lnTo>
                  <a:pt x="16046" y="23610"/>
                </a:lnTo>
                <a:lnTo>
                  <a:pt x="16093" y="23399"/>
                </a:lnTo>
                <a:lnTo>
                  <a:pt x="16049" y="23171"/>
                </a:lnTo>
                <a:lnTo>
                  <a:pt x="16172" y="22973"/>
                </a:lnTo>
                <a:lnTo>
                  <a:pt x="16121" y="22744"/>
                </a:lnTo>
                <a:lnTo>
                  <a:pt x="16173" y="22533"/>
                </a:lnTo>
                <a:lnTo>
                  <a:pt x="16284" y="22333"/>
                </a:lnTo>
                <a:lnTo>
                  <a:pt x="16257" y="22109"/>
                </a:lnTo>
                <a:lnTo>
                  <a:pt x="16339" y="21904"/>
                </a:lnTo>
                <a:lnTo>
                  <a:pt x="16298" y="21677"/>
                </a:lnTo>
                <a:lnTo>
                  <a:pt x="16337" y="21464"/>
                </a:lnTo>
                <a:lnTo>
                  <a:pt x="16376" y="21251"/>
                </a:lnTo>
                <a:lnTo>
                  <a:pt x="16477" y="21051"/>
                </a:lnTo>
                <a:lnTo>
                  <a:pt x="16511" y="20836"/>
                </a:lnTo>
                <a:lnTo>
                  <a:pt x="16486" y="20613"/>
                </a:lnTo>
                <a:lnTo>
                  <a:pt x="16592" y="20412"/>
                </a:lnTo>
                <a:lnTo>
                  <a:pt x="16658" y="20204"/>
                </a:lnTo>
                <a:lnTo>
                  <a:pt x="16683" y="19989"/>
                </a:lnTo>
                <a:lnTo>
                  <a:pt x="16684" y="19770"/>
                </a:lnTo>
                <a:lnTo>
                  <a:pt x="16687" y="19552"/>
                </a:lnTo>
                <a:lnTo>
                  <a:pt x="16720" y="19337"/>
                </a:lnTo>
                <a:lnTo>
                  <a:pt x="16792" y="19130"/>
                </a:lnTo>
                <a:lnTo>
                  <a:pt x="16817" y="18916"/>
                </a:lnTo>
                <a:lnTo>
                  <a:pt x="16876" y="18707"/>
                </a:lnTo>
                <a:lnTo>
                  <a:pt x="16943" y="18499"/>
                </a:lnTo>
                <a:lnTo>
                  <a:pt x="16959" y="18283"/>
                </a:lnTo>
                <a:lnTo>
                  <a:pt x="16997" y="18070"/>
                </a:lnTo>
                <a:lnTo>
                  <a:pt x="17047" y="17860"/>
                </a:lnTo>
                <a:lnTo>
                  <a:pt x="17022" y="17635"/>
                </a:lnTo>
                <a:lnTo>
                  <a:pt x="17055" y="17422"/>
                </a:lnTo>
                <a:lnTo>
                  <a:pt x="17155" y="17221"/>
                </a:lnTo>
                <a:lnTo>
                  <a:pt x="17230" y="17015"/>
                </a:lnTo>
                <a:lnTo>
                  <a:pt x="17192" y="16788"/>
                </a:lnTo>
                <a:lnTo>
                  <a:pt x="17279" y="16584"/>
                </a:lnTo>
                <a:lnTo>
                  <a:pt x="17313" y="16370"/>
                </a:lnTo>
                <a:lnTo>
                  <a:pt x="17337" y="16155"/>
                </a:lnTo>
                <a:lnTo>
                  <a:pt x="17331" y="15935"/>
                </a:lnTo>
                <a:lnTo>
                  <a:pt x="17458" y="15737"/>
                </a:lnTo>
                <a:lnTo>
                  <a:pt x="17477" y="15521"/>
                </a:lnTo>
                <a:lnTo>
                  <a:pt x="17522" y="15310"/>
                </a:lnTo>
                <a:lnTo>
                  <a:pt x="17491" y="15084"/>
                </a:lnTo>
                <a:lnTo>
                  <a:pt x="17553" y="14875"/>
                </a:lnTo>
                <a:lnTo>
                  <a:pt x="17653" y="14673"/>
                </a:lnTo>
                <a:lnTo>
                  <a:pt x="17687" y="14459"/>
                </a:lnTo>
                <a:lnTo>
                  <a:pt x="17668" y="14236"/>
                </a:lnTo>
                <a:lnTo>
                  <a:pt x="17675" y="14018"/>
                </a:lnTo>
                <a:lnTo>
                  <a:pt x="17710" y="13804"/>
                </a:lnTo>
                <a:lnTo>
                  <a:pt x="17802" y="13601"/>
                </a:lnTo>
                <a:lnTo>
                  <a:pt x="17833" y="13386"/>
                </a:lnTo>
                <a:lnTo>
                  <a:pt x="17912" y="13182"/>
                </a:lnTo>
                <a:lnTo>
                  <a:pt x="17882" y="12957"/>
                </a:lnTo>
                <a:lnTo>
                  <a:pt x="17965" y="12752"/>
                </a:lnTo>
                <a:lnTo>
                  <a:pt x="18013" y="12541"/>
                </a:lnTo>
                <a:lnTo>
                  <a:pt x="18003" y="12320"/>
                </a:lnTo>
                <a:lnTo>
                  <a:pt x="18040" y="12107"/>
                </a:lnTo>
                <a:lnTo>
                  <a:pt x="18058" y="11891"/>
                </a:lnTo>
                <a:lnTo>
                  <a:pt x="18161" y="11690"/>
                </a:lnTo>
                <a:lnTo>
                  <a:pt x="18165" y="11471"/>
                </a:lnTo>
                <a:lnTo>
                  <a:pt x="18240" y="11266"/>
                </a:lnTo>
                <a:lnTo>
                  <a:pt x="18207" y="11040"/>
                </a:lnTo>
                <a:lnTo>
                  <a:pt x="18304" y="10838"/>
                </a:lnTo>
                <a:lnTo>
                  <a:pt x="18358" y="10628"/>
                </a:lnTo>
                <a:lnTo>
                  <a:pt x="18361" y="10410"/>
                </a:lnTo>
                <a:lnTo>
                  <a:pt x="18348" y="10188"/>
                </a:lnTo>
                <a:lnTo>
                  <a:pt x="18443" y="9986"/>
                </a:lnTo>
                <a:lnTo>
                  <a:pt x="18513" y="9779"/>
                </a:lnTo>
                <a:lnTo>
                  <a:pt x="18473" y="9552"/>
                </a:lnTo>
                <a:lnTo>
                  <a:pt x="18580" y="9353"/>
                </a:lnTo>
                <a:lnTo>
                  <a:pt x="18562" y="9130"/>
                </a:lnTo>
                <a:lnTo>
                  <a:pt x="18639" y="8924"/>
                </a:lnTo>
                <a:lnTo>
                  <a:pt x="18716" y="8719"/>
                </a:lnTo>
                <a:lnTo>
                  <a:pt x="18689" y="8495"/>
                </a:lnTo>
                <a:lnTo>
                  <a:pt x="18747" y="8286"/>
                </a:lnTo>
                <a:lnTo>
                  <a:pt x="18809" y="8078"/>
                </a:lnTo>
                <a:lnTo>
                  <a:pt x="18822" y="7861"/>
                </a:lnTo>
                <a:lnTo>
                  <a:pt x="18861" y="7649"/>
                </a:lnTo>
                <a:lnTo>
                  <a:pt x="18927" y="7441"/>
                </a:lnTo>
                <a:lnTo>
                  <a:pt x="18951" y="7225"/>
                </a:lnTo>
                <a:lnTo>
                  <a:pt x="18988" y="7013"/>
                </a:lnTo>
                <a:lnTo>
                  <a:pt x="19001" y="6796"/>
                </a:lnTo>
                <a:lnTo>
                  <a:pt x="18998" y="6576"/>
                </a:lnTo>
                <a:lnTo>
                  <a:pt x="19080" y="6371"/>
                </a:lnTo>
                <a:lnTo>
                  <a:pt x="19075" y="6151"/>
                </a:lnTo>
                <a:lnTo>
                  <a:pt x="19183" y="5951"/>
                </a:lnTo>
                <a:lnTo>
                  <a:pt x="19148" y="5725"/>
                </a:lnTo>
                <a:lnTo>
                  <a:pt x="19238" y="5522"/>
                </a:lnTo>
                <a:lnTo>
                  <a:pt x="19266" y="5307"/>
                </a:lnTo>
                <a:lnTo>
                  <a:pt x="19347" y="5101"/>
                </a:lnTo>
                <a:lnTo>
                  <a:pt x="19311" y="4876"/>
                </a:lnTo>
                <a:lnTo>
                  <a:pt x="19362" y="4665"/>
                </a:lnTo>
                <a:lnTo>
                  <a:pt x="19475" y="4466"/>
                </a:lnTo>
                <a:lnTo>
                  <a:pt x="19431" y="4239"/>
                </a:lnTo>
                <a:lnTo>
                  <a:pt x="19523" y="4035"/>
                </a:lnTo>
                <a:lnTo>
                  <a:pt x="19529" y="3817"/>
                </a:lnTo>
                <a:lnTo>
                  <a:pt x="19561" y="3616"/>
                </a:lnTo>
                <a:lnTo>
                  <a:pt x="19356" y="3594"/>
                </a:lnTo>
                <a:lnTo>
                  <a:pt x="19150" y="3506"/>
                </a:lnTo>
                <a:lnTo>
                  <a:pt x="18935" y="3464"/>
                </a:lnTo>
                <a:lnTo>
                  <a:pt x="18709" y="3487"/>
                </a:lnTo>
                <a:lnTo>
                  <a:pt x="18510" y="3362"/>
                </a:lnTo>
                <a:lnTo>
                  <a:pt x="18279" y="3404"/>
                </a:lnTo>
                <a:lnTo>
                  <a:pt x="18069" y="3345"/>
                </a:lnTo>
                <a:lnTo>
                  <a:pt x="17855" y="3299"/>
                </a:lnTo>
                <a:lnTo>
                  <a:pt x="17652" y="3204"/>
                </a:lnTo>
                <a:lnTo>
                  <a:pt x="17431" y="3204"/>
                </a:lnTo>
                <a:lnTo>
                  <a:pt x="17227" y="3107"/>
                </a:lnTo>
                <a:lnTo>
                  <a:pt x="17007" y="3096"/>
                </a:lnTo>
                <a:lnTo>
                  <a:pt x="16779" y="3125"/>
                </a:lnTo>
                <a:lnTo>
                  <a:pt x="16585" y="2981"/>
                </a:lnTo>
                <a:lnTo>
                  <a:pt x="16353" y="3032"/>
                </a:lnTo>
                <a:lnTo>
                  <a:pt x="16153" y="2917"/>
                </a:lnTo>
                <a:lnTo>
                  <a:pt x="15929" y="2929"/>
                </a:lnTo>
                <a:lnTo>
                  <a:pt x="15722" y="2851"/>
                </a:lnTo>
                <a:lnTo>
                  <a:pt x="15507" y="2818"/>
                </a:lnTo>
                <a:lnTo>
                  <a:pt x="15300" y="2738"/>
                </a:lnTo>
                <a:lnTo>
                  <a:pt x="15068" y="2793"/>
                </a:lnTo>
                <a:lnTo>
                  <a:pt x="14861" y="2714"/>
                </a:lnTo>
                <a:lnTo>
                  <a:pt x="14649" y="2667"/>
                </a:lnTo>
                <a:lnTo>
                  <a:pt x="14439" y="2603"/>
                </a:lnTo>
                <a:lnTo>
                  <a:pt x="14227" y="2555"/>
                </a:lnTo>
                <a:lnTo>
                  <a:pt x="14006" y="2558"/>
                </a:lnTo>
                <a:lnTo>
                  <a:pt x="13788" y="2534"/>
                </a:lnTo>
                <a:lnTo>
                  <a:pt x="13573" y="2503"/>
                </a:lnTo>
                <a:lnTo>
                  <a:pt x="13362" y="2448"/>
                </a:lnTo>
                <a:lnTo>
                  <a:pt x="13161" y="2341"/>
                </a:lnTo>
                <a:lnTo>
                  <a:pt x="12945" y="2309"/>
                </a:lnTo>
                <a:lnTo>
                  <a:pt x="12737" y="2242"/>
                </a:lnTo>
                <a:lnTo>
                  <a:pt x="12515" y="2247"/>
                </a:lnTo>
                <a:lnTo>
                  <a:pt x="12310" y="2168"/>
                </a:lnTo>
                <a:lnTo>
                  <a:pt x="12078" y="2222"/>
                </a:lnTo>
                <a:lnTo>
                  <a:pt x="11869" y="2163"/>
                </a:lnTo>
                <a:lnTo>
                  <a:pt x="11657" y="2115"/>
                </a:lnTo>
                <a:lnTo>
                  <a:pt x="11441" y="2090"/>
                </a:lnTo>
                <a:lnTo>
                  <a:pt x="11243" y="1964"/>
                </a:lnTo>
                <a:lnTo>
                  <a:pt x="11015" y="2003"/>
                </a:lnTo>
                <a:lnTo>
                  <a:pt x="10812" y="1901"/>
                </a:lnTo>
                <a:lnTo>
                  <a:pt x="10603" y="1840"/>
                </a:lnTo>
                <a:lnTo>
                  <a:pt x="10377" y="1865"/>
                </a:lnTo>
                <a:lnTo>
                  <a:pt x="10165" y="1812"/>
                </a:lnTo>
                <a:lnTo>
                  <a:pt x="9960" y="1732"/>
                </a:lnTo>
                <a:lnTo>
                  <a:pt x="9730" y="1775"/>
                </a:lnTo>
                <a:lnTo>
                  <a:pt x="9524" y="1693"/>
                </a:lnTo>
                <a:lnTo>
                  <a:pt x="9306" y="1673"/>
                </a:lnTo>
                <a:lnTo>
                  <a:pt x="9092" y="1635"/>
                </a:lnTo>
                <a:lnTo>
                  <a:pt x="8892" y="1520"/>
                </a:lnTo>
                <a:lnTo>
                  <a:pt x="8680" y="1472"/>
                </a:lnTo>
                <a:lnTo>
                  <a:pt x="8450" y="1516"/>
                </a:lnTo>
                <a:lnTo>
                  <a:pt x="8253" y="1394"/>
                </a:lnTo>
                <a:lnTo>
                  <a:pt x="8028" y="1412"/>
                </a:lnTo>
                <a:lnTo>
                  <a:pt x="7822" y="1330"/>
                </a:lnTo>
                <a:lnTo>
                  <a:pt x="7611" y="1278"/>
                </a:lnTo>
                <a:lnTo>
                  <a:pt x="7399" y="1225"/>
                </a:lnTo>
                <a:lnTo>
                  <a:pt x="7169" y="1271"/>
                </a:lnTo>
                <a:lnTo>
                  <a:pt x="6971" y="1150"/>
                </a:lnTo>
                <a:lnTo>
                  <a:pt x="6747" y="1159"/>
                </a:lnTo>
                <a:lnTo>
                  <a:pt x="6542" y="1076"/>
                </a:lnTo>
                <a:lnTo>
                  <a:pt x="6326" y="1049"/>
                </a:lnTo>
                <a:lnTo>
                  <a:pt x="6116" y="994"/>
                </a:lnTo>
                <a:lnTo>
                  <a:pt x="5888" y="1032"/>
                </a:lnTo>
                <a:lnTo>
                  <a:pt x="5694" y="890"/>
                </a:lnTo>
                <a:lnTo>
                  <a:pt x="5464" y="938"/>
                </a:lnTo>
                <a:lnTo>
                  <a:pt x="5257" y="865"/>
                </a:lnTo>
                <a:lnTo>
                  <a:pt x="5042" y="827"/>
                </a:lnTo>
                <a:lnTo>
                  <a:pt x="4840" y="729"/>
                </a:lnTo>
                <a:lnTo>
                  <a:pt x="4625" y="695"/>
                </a:lnTo>
                <a:lnTo>
                  <a:pt x="4409" y="667"/>
                </a:lnTo>
                <a:lnTo>
                  <a:pt x="4196" y="623"/>
                </a:lnTo>
                <a:lnTo>
                  <a:pt x="3981" y="589"/>
                </a:lnTo>
                <a:lnTo>
                  <a:pt x="3766" y="557"/>
                </a:lnTo>
                <a:lnTo>
                  <a:pt x="3560" y="483"/>
                </a:lnTo>
                <a:lnTo>
                  <a:pt x="3331" y="521"/>
                </a:lnTo>
                <a:lnTo>
                  <a:pt x="3128" y="425"/>
                </a:lnTo>
                <a:lnTo>
                  <a:pt x="2903" y="453"/>
                </a:lnTo>
                <a:lnTo>
                  <a:pt x="2700" y="359"/>
                </a:lnTo>
                <a:lnTo>
                  <a:pt x="2483" y="340"/>
                </a:lnTo>
                <a:lnTo>
                  <a:pt x="2281" y="240"/>
                </a:lnTo>
                <a:lnTo>
                  <a:pt x="2066" y="212"/>
                </a:lnTo>
                <a:lnTo>
                  <a:pt x="1852" y="171"/>
                </a:lnTo>
                <a:lnTo>
                  <a:pt x="1628" y="189"/>
                </a:lnTo>
                <a:lnTo>
                  <a:pt x="1426" y="92"/>
                </a:lnTo>
                <a:lnTo>
                  <a:pt x="1204" y="94"/>
                </a:lnTo>
                <a:lnTo>
                  <a:pt x="985" y="85"/>
                </a:lnTo>
                <a:lnTo>
                  <a:pt x="77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34"/>
          <p:cNvGrpSpPr/>
          <p:nvPr/>
        </p:nvGrpSpPr>
        <p:grpSpPr>
          <a:xfrm>
            <a:off x="5505050" y="4240675"/>
            <a:ext cx="663210" cy="726645"/>
            <a:chOff x="0" y="4597850"/>
            <a:chExt cx="700475" cy="767475"/>
          </a:xfrm>
        </p:grpSpPr>
        <p:sp>
          <p:nvSpPr>
            <p:cNvPr id="511" name="Google Shape;511;p34"/>
            <p:cNvSpPr/>
            <p:nvPr/>
          </p:nvSpPr>
          <p:spPr>
            <a:xfrm>
              <a:off x="0" y="4706975"/>
              <a:ext cx="700475" cy="532750"/>
            </a:xfrm>
            <a:custGeom>
              <a:avLst/>
              <a:gdLst/>
              <a:ahLst/>
              <a:cxnLst/>
              <a:rect l="l" t="t" r="r" b="b"/>
              <a:pathLst>
                <a:path w="28019" h="21310" extrusionOk="0">
                  <a:moveTo>
                    <a:pt x="19051" y="2060"/>
                  </a:moveTo>
                  <a:cubicBezTo>
                    <a:pt x="19051" y="2060"/>
                    <a:pt x="19051" y="2060"/>
                    <a:pt x="19051" y="2060"/>
                  </a:cubicBezTo>
                  <a:lnTo>
                    <a:pt x="19051" y="2060"/>
                  </a:lnTo>
                  <a:cubicBezTo>
                    <a:pt x="19051" y="2060"/>
                    <a:pt x="19051" y="2060"/>
                    <a:pt x="19051" y="2060"/>
                  </a:cubicBezTo>
                  <a:close/>
                  <a:moveTo>
                    <a:pt x="17498" y="3059"/>
                  </a:moveTo>
                  <a:cubicBezTo>
                    <a:pt x="17498" y="3059"/>
                    <a:pt x="17498" y="3059"/>
                    <a:pt x="17499" y="3059"/>
                  </a:cubicBezTo>
                  <a:lnTo>
                    <a:pt x="17499" y="3059"/>
                  </a:lnTo>
                  <a:lnTo>
                    <a:pt x="17499" y="3059"/>
                  </a:lnTo>
                  <a:close/>
                  <a:moveTo>
                    <a:pt x="6684" y="10380"/>
                  </a:moveTo>
                  <a:cubicBezTo>
                    <a:pt x="6682" y="10380"/>
                    <a:pt x="6681" y="10383"/>
                    <a:pt x="6681" y="10388"/>
                  </a:cubicBezTo>
                  <a:lnTo>
                    <a:pt x="6681" y="10388"/>
                  </a:lnTo>
                  <a:cubicBezTo>
                    <a:pt x="6684" y="10386"/>
                    <a:pt x="6686" y="10384"/>
                    <a:pt x="6689" y="10383"/>
                  </a:cubicBezTo>
                  <a:cubicBezTo>
                    <a:pt x="6687" y="10381"/>
                    <a:pt x="6685" y="10380"/>
                    <a:pt x="6684" y="10380"/>
                  </a:cubicBezTo>
                  <a:close/>
                  <a:moveTo>
                    <a:pt x="24089" y="0"/>
                  </a:moveTo>
                  <a:lnTo>
                    <a:pt x="24089" y="0"/>
                  </a:lnTo>
                  <a:cubicBezTo>
                    <a:pt x="24031" y="18"/>
                    <a:pt x="23973" y="34"/>
                    <a:pt x="23914" y="34"/>
                  </a:cubicBezTo>
                  <a:cubicBezTo>
                    <a:pt x="23895" y="34"/>
                    <a:pt x="23875" y="32"/>
                    <a:pt x="23855" y="28"/>
                  </a:cubicBezTo>
                  <a:lnTo>
                    <a:pt x="23855" y="28"/>
                  </a:lnTo>
                  <a:cubicBezTo>
                    <a:pt x="23855" y="104"/>
                    <a:pt x="23914" y="76"/>
                    <a:pt x="23957" y="95"/>
                  </a:cubicBezTo>
                  <a:cubicBezTo>
                    <a:pt x="23899" y="194"/>
                    <a:pt x="23855" y="396"/>
                    <a:pt x="23715" y="396"/>
                  </a:cubicBezTo>
                  <a:cubicBezTo>
                    <a:pt x="23712" y="396"/>
                    <a:pt x="23710" y="396"/>
                    <a:pt x="23707" y="396"/>
                  </a:cubicBezTo>
                  <a:cubicBezTo>
                    <a:pt x="23687" y="405"/>
                    <a:pt x="23669" y="409"/>
                    <a:pt x="23654" y="409"/>
                  </a:cubicBezTo>
                  <a:cubicBezTo>
                    <a:pt x="23553" y="409"/>
                    <a:pt x="23540" y="237"/>
                    <a:pt x="23427" y="237"/>
                  </a:cubicBezTo>
                  <a:cubicBezTo>
                    <a:pt x="23407" y="237"/>
                    <a:pt x="23384" y="242"/>
                    <a:pt x="23357" y="255"/>
                  </a:cubicBezTo>
                  <a:cubicBezTo>
                    <a:pt x="22259" y="716"/>
                    <a:pt x="21161" y="1102"/>
                    <a:pt x="20134" y="1718"/>
                  </a:cubicBezTo>
                  <a:cubicBezTo>
                    <a:pt x="20076" y="1670"/>
                    <a:pt x="20105" y="1655"/>
                    <a:pt x="20120" y="1611"/>
                  </a:cubicBezTo>
                  <a:lnTo>
                    <a:pt x="20120" y="1611"/>
                  </a:lnTo>
                  <a:cubicBezTo>
                    <a:pt x="19841" y="1851"/>
                    <a:pt x="19548" y="1983"/>
                    <a:pt x="19298" y="2210"/>
                  </a:cubicBezTo>
                  <a:cubicBezTo>
                    <a:pt x="19181" y="2188"/>
                    <a:pt x="19108" y="2108"/>
                    <a:pt x="19051" y="2060"/>
                  </a:cubicBezTo>
                  <a:lnTo>
                    <a:pt x="19051" y="2060"/>
                  </a:lnTo>
                  <a:cubicBezTo>
                    <a:pt x="19164" y="2156"/>
                    <a:pt x="17572" y="3059"/>
                    <a:pt x="17499" y="3059"/>
                  </a:cubicBezTo>
                  <a:cubicBezTo>
                    <a:pt x="17499" y="3059"/>
                    <a:pt x="17499" y="3059"/>
                    <a:pt x="17499" y="3059"/>
                  </a:cubicBezTo>
                  <a:lnTo>
                    <a:pt x="17499" y="3059"/>
                  </a:lnTo>
                  <a:lnTo>
                    <a:pt x="17628" y="3338"/>
                  </a:lnTo>
                  <a:cubicBezTo>
                    <a:pt x="17573" y="3369"/>
                    <a:pt x="17529" y="3381"/>
                    <a:pt x="17493" y="3381"/>
                  </a:cubicBezTo>
                  <a:cubicBezTo>
                    <a:pt x="17371" y="3381"/>
                    <a:pt x="17336" y="3240"/>
                    <a:pt x="17244" y="3240"/>
                  </a:cubicBezTo>
                  <a:cubicBezTo>
                    <a:pt x="17211" y="3240"/>
                    <a:pt x="17170" y="3258"/>
                    <a:pt x="17116" y="3307"/>
                  </a:cubicBezTo>
                  <a:cubicBezTo>
                    <a:pt x="17216" y="3750"/>
                    <a:pt x="16619" y="3533"/>
                    <a:pt x="16632" y="3791"/>
                  </a:cubicBezTo>
                  <a:cubicBezTo>
                    <a:pt x="16628" y="3782"/>
                    <a:pt x="16615" y="3781"/>
                    <a:pt x="16597" y="3781"/>
                  </a:cubicBezTo>
                  <a:cubicBezTo>
                    <a:pt x="16586" y="3781"/>
                    <a:pt x="16574" y="3781"/>
                    <a:pt x="16561" y="3781"/>
                  </a:cubicBezTo>
                  <a:cubicBezTo>
                    <a:pt x="16510" y="3781"/>
                    <a:pt x="16446" y="3774"/>
                    <a:pt x="16414" y="3701"/>
                  </a:cubicBezTo>
                  <a:lnTo>
                    <a:pt x="16414" y="3701"/>
                  </a:lnTo>
                  <a:cubicBezTo>
                    <a:pt x="16485" y="3932"/>
                    <a:pt x="16296" y="3830"/>
                    <a:pt x="16236" y="3932"/>
                  </a:cubicBezTo>
                  <a:cubicBezTo>
                    <a:pt x="16236" y="4008"/>
                    <a:pt x="16294" y="3981"/>
                    <a:pt x="16353" y="4029"/>
                  </a:cubicBezTo>
                  <a:lnTo>
                    <a:pt x="16190" y="4216"/>
                  </a:lnTo>
                  <a:cubicBezTo>
                    <a:pt x="16074" y="4193"/>
                    <a:pt x="15987" y="4083"/>
                    <a:pt x="16061" y="4012"/>
                  </a:cubicBezTo>
                  <a:lnTo>
                    <a:pt x="16061" y="4012"/>
                  </a:lnTo>
                  <a:cubicBezTo>
                    <a:pt x="15489" y="4233"/>
                    <a:pt x="12835" y="5453"/>
                    <a:pt x="12320" y="5875"/>
                  </a:cubicBezTo>
                  <a:cubicBezTo>
                    <a:pt x="12361" y="5904"/>
                    <a:pt x="12400" y="5912"/>
                    <a:pt x="12437" y="5912"/>
                  </a:cubicBezTo>
                  <a:cubicBezTo>
                    <a:pt x="12491" y="5912"/>
                    <a:pt x="12543" y="5895"/>
                    <a:pt x="12599" y="5895"/>
                  </a:cubicBezTo>
                  <a:cubicBezTo>
                    <a:pt x="12659" y="5895"/>
                    <a:pt x="12724" y="5914"/>
                    <a:pt x="12802" y="5993"/>
                  </a:cubicBezTo>
                  <a:cubicBezTo>
                    <a:pt x="12727" y="6215"/>
                    <a:pt x="12553" y="6069"/>
                    <a:pt x="12567" y="6251"/>
                  </a:cubicBezTo>
                  <a:cubicBezTo>
                    <a:pt x="12485" y="6146"/>
                    <a:pt x="12416" y="6117"/>
                    <a:pt x="12351" y="6117"/>
                  </a:cubicBezTo>
                  <a:cubicBezTo>
                    <a:pt x="12272" y="6117"/>
                    <a:pt x="12197" y="6160"/>
                    <a:pt x="12108" y="6160"/>
                  </a:cubicBezTo>
                  <a:cubicBezTo>
                    <a:pt x="12039" y="6160"/>
                    <a:pt x="11962" y="6135"/>
                    <a:pt x="11866" y="6044"/>
                  </a:cubicBezTo>
                  <a:lnTo>
                    <a:pt x="11866" y="6044"/>
                  </a:lnTo>
                  <a:lnTo>
                    <a:pt x="11938" y="6274"/>
                  </a:lnTo>
                  <a:lnTo>
                    <a:pt x="11938" y="6274"/>
                  </a:lnTo>
                  <a:lnTo>
                    <a:pt x="11793" y="6189"/>
                  </a:lnTo>
                  <a:cubicBezTo>
                    <a:pt x="11249" y="6774"/>
                    <a:pt x="11699" y="6379"/>
                    <a:pt x="11084" y="6658"/>
                  </a:cubicBezTo>
                  <a:cubicBezTo>
                    <a:pt x="10768" y="6875"/>
                    <a:pt x="10759" y="7239"/>
                    <a:pt x="10526" y="7255"/>
                  </a:cubicBezTo>
                  <a:lnTo>
                    <a:pt x="10526" y="7255"/>
                  </a:lnTo>
                  <a:cubicBezTo>
                    <a:pt x="10523" y="7255"/>
                    <a:pt x="10520" y="7254"/>
                    <a:pt x="10518" y="7254"/>
                  </a:cubicBezTo>
                  <a:cubicBezTo>
                    <a:pt x="10515" y="7254"/>
                    <a:pt x="10512" y="7255"/>
                    <a:pt x="10510" y="7256"/>
                  </a:cubicBezTo>
                  <a:cubicBezTo>
                    <a:pt x="10515" y="7256"/>
                    <a:pt x="10521" y="7256"/>
                    <a:pt x="10526" y="7255"/>
                  </a:cubicBezTo>
                  <a:lnTo>
                    <a:pt x="10526" y="7255"/>
                  </a:lnTo>
                  <a:cubicBezTo>
                    <a:pt x="10573" y="7264"/>
                    <a:pt x="10678" y="7340"/>
                    <a:pt x="10626" y="7429"/>
                  </a:cubicBezTo>
                  <a:cubicBezTo>
                    <a:pt x="10606" y="7399"/>
                    <a:pt x="10588" y="7387"/>
                    <a:pt x="10571" y="7387"/>
                  </a:cubicBezTo>
                  <a:cubicBezTo>
                    <a:pt x="10506" y="7387"/>
                    <a:pt x="10460" y="7566"/>
                    <a:pt x="10381" y="7566"/>
                  </a:cubicBezTo>
                  <a:cubicBezTo>
                    <a:pt x="10362" y="7566"/>
                    <a:pt x="10341" y="7556"/>
                    <a:pt x="10318" y="7530"/>
                  </a:cubicBezTo>
                  <a:cubicBezTo>
                    <a:pt x="10244" y="7601"/>
                    <a:pt x="9951" y="7734"/>
                    <a:pt x="10185" y="7929"/>
                  </a:cubicBezTo>
                  <a:cubicBezTo>
                    <a:pt x="10068" y="7832"/>
                    <a:pt x="9791" y="7921"/>
                    <a:pt x="9879" y="7730"/>
                  </a:cubicBezTo>
                  <a:lnTo>
                    <a:pt x="9879" y="7730"/>
                  </a:lnTo>
                  <a:cubicBezTo>
                    <a:pt x="9791" y="7770"/>
                    <a:pt x="9689" y="7779"/>
                    <a:pt x="9658" y="7867"/>
                  </a:cubicBezTo>
                  <a:lnTo>
                    <a:pt x="9805" y="7877"/>
                  </a:lnTo>
                  <a:cubicBezTo>
                    <a:pt x="9541" y="8070"/>
                    <a:pt x="9279" y="7966"/>
                    <a:pt x="9218" y="8293"/>
                  </a:cubicBezTo>
                  <a:lnTo>
                    <a:pt x="9379" y="8333"/>
                  </a:lnTo>
                  <a:cubicBezTo>
                    <a:pt x="9286" y="8396"/>
                    <a:pt x="9203" y="8455"/>
                    <a:pt x="9111" y="8455"/>
                  </a:cubicBezTo>
                  <a:cubicBezTo>
                    <a:pt x="9042" y="8455"/>
                    <a:pt x="8968" y="8422"/>
                    <a:pt x="8882" y="8334"/>
                  </a:cubicBezTo>
                  <a:lnTo>
                    <a:pt x="9014" y="8160"/>
                  </a:lnTo>
                  <a:lnTo>
                    <a:pt x="9014" y="8160"/>
                  </a:lnTo>
                  <a:cubicBezTo>
                    <a:pt x="8735" y="8324"/>
                    <a:pt x="8574" y="8435"/>
                    <a:pt x="8411" y="8696"/>
                  </a:cubicBezTo>
                  <a:lnTo>
                    <a:pt x="8500" y="8656"/>
                  </a:lnTo>
                  <a:lnTo>
                    <a:pt x="8500" y="8656"/>
                  </a:lnTo>
                  <a:cubicBezTo>
                    <a:pt x="8336" y="9068"/>
                    <a:pt x="6881" y="10144"/>
                    <a:pt x="6776" y="10604"/>
                  </a:cubicBezTo>
                  <a:lnTo>
                    <a:pt x="7009" y="10723"/>
                  </a:lnTo>
                  <a:lnTo>
                    <a:pt x="6862" y="11012"/>
                  </a:lnTo>
                  <a:lnTo>
                    <a:pt x="6862" y="11012"/>
                  </a:lnTo>
                  <a:cubicBezTo>
                    <a:pt x="6870" y="10959"/>
                    <a:pt x="6679" y="10456"/>
                    <a:pt x="6681" y="10388"/>
                  </a:cubicBezTo>
                  <a:lnTo>
                    <a:pt x="6681" y="10388"/>
                  </a:lnTo>
                  <a:cubicBezTo>
                    <a:pt x="6162" y="10702"/>
                    <a:pt x="3623" y="12308"/>
                    <a:pt x="3084" y="12440"/>
                  </a:cubicBezTo>
                  <a:cubicBezTo>
                    <a:pt x="2835" y="12440"/>
                    <a:pt x="2882" y="12157"/>
                    <a:pt x="2867" y="12126"/>
                  </a:cubicBezTo>
                  <a:lnTo>
                    <a:pt x="2867" y="12126"/>
                  </a:lnTo>
                  <a:cubicBezTo>
                    <a:pt x="2676" y="12326"/>
                    <a:pt x="2880" y="12383"/>
                    <a:pt x="2675" y="12476"/>
                  </a:cubicBezTo>
                  <a:cubicBezTo>
                    <a:pt x="2602" y="12472"/>
                    <a:pt x="2603" y="12320"/>
                    <a:pt x="2617" y="12277"/>
                  </a:cubicBezTo>
                  <a:lnTo>
                    <a:pt x="2617" y="12277"/>
                  </a:lnTo>
                  <a:cubicBezTo>
                    <a:pt x="2544" y="12347"/>
                    <a:pt x="2428" y="12326"/>
                    <a:pt x="2471" y="12419"/>
                  </a:cubicBezTo>
                  <a:cubicBezTo>
                    <a:pt x="2616" y="12427"/>
                    <a:pt x="2702" y="12688"/>
                    <a:pt x="2833" y="12816"/>
                  </a:cubicBezTo>
                  <a:lnTo>
                    <a:pt x="2570" y="12936"/>
                  </a:lnTo>
                  <a:lnTo>
                    <a:pt x="2497" y="12781"/>
                  </a:lnTo>
                  <a:lnTo>
                    <a:pt x="2497" y="12781"/>
                  </a:lnTo>
                  <a:cubicBezTo>
                    <a:pt x="2439" y="12808"/>
                    <a:pt x="2582" y="13268"/>
                    <a:pt x="2289" y="13327"/>
                  </a:cubicBezTo>
                  <a:cubicBezTo>
                    <a:pt x="1835" y="13495"/>
                    <a:pt x="1410" y="13800"/>
                    <a:pt x="971" y="14000"/>
                  </a:cubicBezTo>
                  <a:cubicBezTo>
                    <a:pt x="928" y="13906"/>
                    <a:pt x="986" y="13805"/>
                    <a:pt x="1045" y="13704"/>
                  </a:cubicBezTo>
                  <a:lnTo>
                    <a:pt x="1045" y="13704"/>
                  </a:lnTo>
                  <a:cubicBezTo>
                    <a:pt x="998" y="13725"/>
                    <a:pt x="941" y="13775"/>
                    <a:pt x="875" y="13775"/>
                  </a:cubicBezTo>
                  <a:cubicBezTo>
                    <a:pt x="859" y="13775"/>
                    <a:pt x="842" y="13772"/>
                    <a:pt x="825" y="13765"/>
                  </a:cubicBezTo>
                  <a:lnTo>
                    <a:pt x="825" y="13765"/>
                  </a:lnTo>
                  <a:cubicBezTo>
                    <a:pt x="1015" y="13867"/>
                    <a:pt x="707" y="13969"/>
                    <a:pt x="824" y="13992"/>
                  </a:cubicBezTo>
                  <a:cubicBezTo>
                    <a:pt x="719" y="14527"/>
                    <a:pt x="135" y="14417"/>
                    <a:pt x="0" y="14815"/>
                  </a:cubicBezTo>
                  <a:cubicBezTo>
                    <a:pt x="159" y="15155"/>
                    <a:pt x="2552" y="20764"/>
                    <a:pt x="2769" y="21154"/>
                  </a:cubicBezTo>
                  <a:cubicBezTo>
                    <a:pt x="2695" y="21187"/>
                    <a:pt x="2622" y="21220"/>
                    <a:pt x="2574" y="21220"/>
                  </a:cubicBezTo>
                  <a:cubicBezTo>
                    <a:pt x="2565" y="21220"/>
                    <a:pt x="2557" y="21219"/>
                    <a:pt x="2550" y="21216"/>
                  </a:cubicBezTo>
                  <a:lnTo>
                    <a:pt x="2550" y="21216"/>
                  </a:lnTo>
                  <a:cubicBezTo>
                    <a:pt x="2575" y="21243"/>
                    <a:pt x="2614" y="21255"/>
                    <a:pt x="2657" y="21255"/>
                  </a:cubicBezTo>
                  <a:cubicBezTo>
                    <a:pt x="2738" y="21255"/>
                    <a:pt x="2832" y="21212"/>
                    <a:pt x="2871" y="21145"/>
                  </a:cubicBezTo>
                  <a:lnTo>
                    <a:pt x="2770" y="20928"/>
                  </a:lnTo>
                  <a:cubicBezTo>
                    <a:pt x="2813" y="20879"/>
                    <a:pt x="2841" y="20863"/>
                    <a:pt x="2863" y="20863"/>
                  </a:cubicBezTo>
                  <a:cubicBezTo>
                    <a:pt x="2909" y="20863"/>
                    <a:pt x="2927" y="20934"/>
                    <a:pt x="2991" y="20934"/>
                  </a:cubicBezTo>
                  <a:cubicBezTo>
                    <a:pt x="3013" y="20934"/>
                    <a:pt x="3041" y="20925"/>
                    <a:pt x="3077" y="20901"/>
                  </a:cubicBezTo>
                  <a:lnTo>
                    <a:pt x="3077" y="20901"/>
                  </a:lnTo>
                  <a:cubicBezTo>
                    <a:pt x="3183" y="21065"/>
                    <a:pt x="3021" y="21204"/>
                    <a:pt x="2869" y="21309"/>
                  </a:cubicBezTo>
                  <a:cubicBezTo>
                    <a:pt x="3025" y="21249"/>
                    <a:pt x="3238" y="21293"/>
                    <a:pt x="3193" y="21074"/>
                  </a:cubicBezTo>
                  <a:cubicBezTo>
                    <a:pt x="3195" y="21074"/>
                    <a:pt x="3197" y="21074"/>
                    <a:pt x="3199" y="21074"/>
                  </a:cubicBezTo>
                  <a:cubicBezTo>
                    <a:pt x="3360" y="21074"/>
                    <a:pt x="3302" y="21273"/>
                    <a:pt x="3475" y="21273"/>
                  </a:cubicBezTo>
                  <a:cubicBezTo>
                    <a:pt x="3483" y="21273"/>
                    <a:pt x="3490" y="21273"/>
                    <a:pt x="3498" y="21272"/>
                  </a:cubicBezTo>
                  <a:cubicBezTo>
                    <a:pt x="3583" y="21163"/>
                    <a:pt x="3641" y="20929"/>
                    <a:pt x="3810" y="20929"/>
                  </a:cubicBezTo>
                  <a:cubicBezTo>
                    <a:pt x="3819" y="20929"/>
                    <a:pt x="3828" y="20930"/>
                    <a:pt x="3838" y="20931"/>
                  </a:cubicBezTo>
                  <a:lnTo>
                    <a:pt x="3852" y="20963"/>
                  </a:lnTo>
                  <a:cubicBezTo>
                    <a:pt x="4271" y="20958"/>
                    <a:pt x="4207" y="20435"/>
                    <a:pt x="4590" y="20435"/>
                  </a:cubicBezTo>
                  <a:cubicBezTo>
                    <a:pt x="4593" y="20435"/>
                    <a:pt x="4596" y="20435"/>
                    <a:pt x="4600" y="20435"/>
                  </a:cubicBezTo>
                  <a:lnTo>
                    <a:pt x="4600" y="20510"/>
                  </a:lnTo>
                  <a:cubicBezTo>
                    <a:pt x="4612" y="20513"/>
                    <a:pt x="4624" y="20514"/>
                    <a:pt x="4635" y="20514"/>
                  </a:cubicBezTo>
                  <a:cubicBezTo>
                    <a:pt x="4780" y="20514"/>
                    <a:pt x="4911" y="20302"/>
                    <a:pt x="5141" y="20302"/>
                  </a:cubicBezTo>
                  <a:cubicBezTo>
                    <a:pt x="5068" y="20298"/>
                    <a:pt x="4952" y="20201"/>
                    <a:pt x="5055" y="20117"/>
                  </a:cubicBezTo>
                  <a:cubicBezTo>
                    <a:pt x="5304" y="20104"/>
                    <a:pt x="5401" y="19949"/>
                    <a:pt x="5587" y="19949"/>
                  </a:cubicBezTo>
                  <a:cubicBezTo>
                    <a:pt x="5609" y="19949"/>
                    <a:pt x="5631" y="19951"/>
                    <a:pt x="5655" y="19956"/>
                  </a:cubicBezTo>
                  <a:lnTo>
                    <a:pt x="5715" y="19704"/>
                  </a:lnTo>
                  <a:cubicBezTo>
                    <a:pt x="6492" y="19313"/>
                    <a:pt x="9358" y="17406"/>
                    <a:pt x="10105" y="16954"/>
                  </a:cubicBezTo>
                  <a:lnTo>
                    <a:pt x="10105" y="16954"/>
                  </a:lnTo>
                  <a:lnTo>
                    <a:pt x="10091" y="16998"/>
                  </a:lnTo>
                  <a:cubicBezTo>
                    <a:pt x="11206" y="16267"/>
                    <a:pt x="13598" y="14952"/>
                    <a:pt x="14671" y="14052"/>
                  </a:cubicBezTo>
                  <a:cubicBezTo>
                    <a:pt x="14710" y="14061"/>
                    <a:pt x="14748" y="14064"/>
                    <a:pt x="14785" y="14064"/>
                  </a:cubicBezTo>
                  <a:cubicBezTo>
                    <a:pt x="15013" y="14064"/>
                    <a:pt x="15213" y="13922"/>
                    <a:pt x="15401" y="13870"/>
                  </a:cubicBezTo>
                  <a:cubicBezTo>
                    <a:pt x="15256" y="13861"/>
                    <a:pt x="15227" y="13724"/>
                    <a:pt x="15315" y="13683"/>
                  </a:cubicBezTo>
                  <a:cubicBezTo>
                    <a:pt x="15917" y="13374"/>
                    <a:pt x="15292" y="13548"/>
                    <a:pt x="15850" y="13145"/>
                  </a:cubicBezTo>
                  <a:cubicBezTo>
                    <a:pt x="16452" y="12608"/>
                    <a:pt x="19180" y="11317"/>
                    <a:pt x="19869" y="11117"/>
                  </a:cubicBezTo>
                  <a:cubicBezTo>
                    <a:pt x="20061" y="10692"/>
                    <a:pt x="20572" y="10648"/>
                    <a:pt x="20808" y="10315"/>
                  </a:cubicBezTo>
                  <a:lnTo>
                    <a:pt x="20808" y="10315"/>
                  </a:lnTo>
                  <a:lnTo>
                    <a:pt x="20807" y="10391"/>
                  </a:lnTo>
                  <a:cubicBezTo>
                    <a:pt x="21101" y="10107"/>
                    <a:pt x="23179" y="9245"/>
                    <a:pt x="23532" y="8934"/>
                  </a:cubicBezTo>
                  <a:lnTo>
                    <a:pt x="23459" y="8930"/>
                  </a:lnTo>
                  <a:cubicBezTo>
                    <a:pt x="23562" y="8795"/>
                    <a:pt x="23641" y="8757"/>
                    <a:pt x="23717" y="8757"/>
                  </a:cubicBezTo>
                  <a:cubicBezTo>
                    <a:pt x="23814" y="8757"/>
                    <a:pt x="23907" y="8817"/>
                    <a:pt x="24043" y="8817"/>
                  </a:cubicBezTo>
                  <a:cubicBezTo>
                    <a:pt x="24075" y="8817"/>
                    <a:pt x="24109" y="8814"/>
                    <a:pt x="24146" y="8806"/>
                  </a:cubicBezTo>
                  <a:cubicBezTo>
                    <a:pt x="23958" y="8554"/>
                    <a:pt x="24172" y="8232"/>
                    <a:pt x="24274" y="8148"/>
                  </a:cubicBezTo>
                  <a:lnTo>
                    <a:pt x="24303" y="8210"/>
                  </a:lnTo>
                  <a:cubicBezTo>
                    <a:pt x="24450" y="8068"/>
                    <a:pt x="24708" y="7614"/>
                    <a:pt x="24972" y="7420"/>
                  </a:cubicBezTo>
                  <a:lnTo>
                    <a:pt x="25044" y="7574"/>
                  </a:lnTo>
                  <a:cubicBezTo>
                    <a:pt x="25192" y="7282"/>
                    <a:pt x="25675" y="7100"/>
                    <a:pt x="25837" y="6989"/>
                  </a:cubicBezTo>
                  <a:cubicBezTo>
                    <a:pt x="26261" y="6834"/>
                    <a:pt x="27007" y="6758"/>
                    <a:pt x="27419" y="6271"/>
                  </a:cubicBezTo>
                  <a:lnTo>
                    <a:pt x="27993" y="6508"/>
                  </a:lnTo>
                  <a:lnTo>
                    <a:pt x="28018" y="6438"/>
                  </a:lnTo>
                  <a:cubicBezTo>
                    <a:pt x="28018" y="6438"/>
                    <a:pt x="25706" y="1011"/>
                    <a:pt x="24409" y="303"/>
                  </a:cubicBezTo>
                  <a:lnTo>
                    <a:pt x="24337" y="148"/>
                  </a:lnTo>
                  <a:lnTo>
                    <a:pt x="24212" y="242"/>
                  </a:lnTo>
                  <a:cubicBezTo>
                    <a:pt x="24061" y="256"/>
                    <a:pt x="24032" y="376"/>
                    <a:pt x="23999" y="376"/>
                  </a:cubicBezTo>
                  <a:cubicBezTo>
                    <a:pt x="23987" y="376"/>
                    <a:pt x="23975" y="361"/>
                    <a:pt x="23956" y="320"/>
                  </a:cubicBezTo>
                  <a:lnTo>
                    <a:pt x="24190" y="214"/>
                  </a:lnTo>
                  <a:lnTo>
                    <a:pt x="24190" y="214"/>
                  </a:lnTo>
                  <a:cubicBezTo>
                    <a:pt x="24165" y="220"/>
                    <a:pt x="24144" y="223"/>
                    <a:pt x="24127" y="223"/>
                  </a:cubicBezTo>
                  <a:cubicBezTo>
                    <a:pt x="24020" y="223"/>
                    <a:pt x="24075" y="103"/>
                    <a:pt x="24089" y="0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2675" y="4597850"/>
              <a:ext cx="656300" cy="767475"/>
            </a:xfrm>
            <a:custGeom>
              <a:avLst/>
              <a:gdLst/>
              <a:ahLst/>
              <a:cxnLst/>
              <a:rect l="l" t="t" r="r" b="b"/>
              <a:pathLst>
                <a:path w="26252" h="30699" extrusionOk="0">
                  <a:moveTo>
                    <a:pt x="12118" y="7209"/>
                  </a:moveTo>
                  <a:cubicBezTo>
                    <a:pt x="12118" y="7209"/>
                    <a:pt x="12117" y="7209"/>
                    <a:pt x="12117" y="7209"/>
                  </a:cubicBezTo>
                  <a:lnTo>
                    <a:pt x="12117" y="7209"/>
                  </a:lnTo>
                  <a:cubicBezTo>
                    <a:pt x="12120" y="7212"/>
                    <a:pt x="12122" y="7215"/>
                    <a:pt x="12124" y="7218"/>
                  </a:cubicBezTo>
                  <a:cubicBezTo>
                    <a:pt x="12128" y="7212"/>
                    <a:pt x="12126" y="7209"/>
                    <a:pt x="12118" y="7209"/>
                  </a:cubicBezTo>
                  <a:close/>
                  <a:moveTo>
                    <a:pt x="16108" y="11314"/>
                  </a:moveTo>
                  <a:cubicBezTo>
                    <a:pt x="16109" y="11320"/>
                    <a:pt x="16110" y="11326"/>
                    <a:pt x="16111" y="11332"/>
                  </a:cubicBezTo>
                  <a:lnTo>
                    <a:pt x="16111" y="11332"/>
                  </a:lnTo>
                  <a:cubicBezTo>
                    <a:pt x="16111" y="11325"/>
                    <a:pt x="16110" y="11318"/>
                    <a:pt x="16108" y="11314"/>
                  </a:cubicBezTo>
                  <a:close/>
                  <a:moveTo>
                    <a:pt x="23146" y="20552"/>
                  </a:moveTo>
                  <a:cubicBezTo>
                    <a:pt x="23146" y="20552"/>
                    <a:pt x="23146" y="20552"/>
                    <a:pt x="23146" y="20552"/>
                  </a:cubicBezTo>
                  <a:lnTo>
                    <a:pt x="23146" y="20552"/>
                  </a:lnTo>
                  <a:cubicBezTo>
                    <a:pt x="23146" y="20552"/>
                    <a:pt x="23146" y="20552"/>
                    <a:pt x="23146" y="20552"/>
                  </a:cubicBezTo>
                  <a:close/>
                  <a:moveTo>
                    <a:pt x="6236" y="1"/>
                  </a:moveTo>
                  <a:cubicBezTo>
                    <a:pt x="5912" y="191"/>
                    <a:pt x="539" y="3100"/>
                    <a:pt x="176" y="3358"/>
                  </a:cubicBezTo>
                  <a:cubicBezTo>
                    <a:pt x="118" y="3262"/>
                    <a:pt x="59" y="3167"/>
                    <a:pt x="70" y="3118"/>
                  </a:cubicBezTo>
                  <a:lnTo>
                    <a:pt x="70" y="3118"/>
                  </a:lnTo>
                  <a:cubicBezTo>
                    <a:pt x="1" y="3202"/>
                    <a:pt x="88" y="3411"/>
                    <a:pt x="205" y="3471"/>
                  </a:cubicBezTo>
                  <a:lnTo>
                    <a:pt x="411" y="3349"/>
                  </a:lnTo>
                  <a:lnTo>
                    <a:pt x="411" y="3349"/>
                  </a:lnTo>
                  <a:cubicBezTo>
                    <a:pt x="636" y="3521"/>
                    <a:pt x="332" y="3483"/>
                    <a:pt x="498" y="3688"/>
                  </a:cubicBezTo>
                  <a:cubicBezTo>
                    <a:pt x="462" y="3718"/>
                    <a:pt x="424" y="3731"/>
                    <a:pt x="386" y="3731"/>
                  </a:cubicBezTo>
                  <a:cubicBezTo>
                    <a:pt x="266" y="3731"/>
                    <a:pt x="139" y="3601"/>
                    <a:pt x="33" y="3477"/>
                  </a:cubicBezTo>
                  <a:lnTo>
                    <a:pt x="33" y="3477"/>
                  </a:lnTo>
                  <a:cubicBezTo>
                    <a:pt x="116" y="3628"/>
                    <a:pt x="121" y="3834"/>
                    <a:pt x="277" y="3834"/>
                  </a:cubicBezTo>
                  <a:cubicBezTo>
                    <a:pt x="296" y="3834"/>
                    <a:pt x="317" y="3831"/>
                    <a:pt x="341" y="3824"/>
                  </a:cubicBezTo>
                  <a:lnTo>
                    <a:pt x="341" y="3824"/>
                  </a:lnTo>
                  <a:cubicBezTo>
                    <a:pt x="379" y="4019"/>
                    <a:pt x="134" y="3947"/>
                    <a:pt x="193" y="4173"/>
                  </a:cubicBezTo>
                  <a:cubicBezTo>
                    <a:pt x="329" y="4266"/>
                    <a:pt x="603" y="4320"/>
                    <a:pt x="612" y="4532"/>
                  </a:cubicBezTo>
                  <a:lnTo>
                    <a:pt x="582" y="4550"/>
                  </a:lnTo>
                  <a:cubicBezTo>
                    <a:pt x="668" y="5020"/>
                    <a:pt x="1207" y="4919"/>
                    <a:pt x="1274" y="5356"/>
                  </a:cubicBezTo>
                  <a:lnTo>
                    <a:pt x="1196" y="5359"/>
                  </a:lnTo>
                  <a:cubicBezTo>
                    <a:pt x="1184" y="5539"/>
                    <a:pt x="1468" y="5675"/>
                    <a:pt x="1516" y="5951"/>
                  </a:cubicBezTo>
                  <a:cubicBezTo>
                    <a:pt x="1509" y="5891"/>
                    <a:pt x="1549" y="5805"/>
                    <a:pt x="1613" y="5805"/>
                  </a:cubicBezTo>
                  <a:cubicBezTo>
                    <a:pt x="1637" y="5805"/>
                    <a:pt x="1664" y="5816"/>
                    <a:pt x="1693" y="5846"/>
                  </a:cubicBezTo>
                  <a:cubicBezTo>
                    <a:pt x="1760" y="6154"/>
                    <a:pt x="1975" y="6244"/>
                    <a:pt x="1973" y="6505"/>
                  </a:cubicBezTo>
                  <a:lnTo>
                    <a:pt x="2248" y="6560"/>
                  </a:lnTo>
                  <a:cubicBezTo>
                    <a:pt x="2802" y="7404"/>
                    <a:pt x="5335" y="10497"/>
                    <a:pt x="5947" y="11305"/>
                  </a:cubicBezTo>
                  <a:lnTo>
                    <a:pt x="5900" y="11291"/>
                  </a:lnTo>
                  <a:lnTo>
                    <a:pt x="5900" y="11291"/>
                  </a:lnTo>
                  <a:cubicBezTo>
                    <a:pt x="6873" y="12495"/>
                    <a:pt x="8699" y="15089"/>
                    <a:pt x="9839" y="16238"/>
                  </a:cubicBezTo>
                  <a:cubicBezTo>
                    <a:pt x="9829" y="16548"/>
                    <a:pt x="10063" y="16800"/>
                    <a:pt x="10168" y="17041"/>
                  </a:cubicBezTo>
                  <a:cubicBezTo>
                    <a:pt x="10156" y="16937"/>
                    <a:pt x="10208" y="16885"/>
                    <a:pt x="10262" y="16885"/>
                  </a:cubicBezTo>
                  <a:cubicBezTo>
                    <a:pt x="10293" y="16885"/>
                    <a:pt x="10324" y="16902"/>
                    <a:pt x="10345" y="16936"/>
                  </a:cubicBezTo>
                  <a:cubicBezTo>
                    <a:pt x="10522" y="17200"/>
                    <a:pt x="10579" y="17246"/>
                    <a:pt x="10618" y="17246"/>
                  </a:cubicBezTo>
                  <a:cubicBezTo>
                    <a:pt x="10638" y="17246"/>
                    <a:pt x="10654" y="17233"/>
                    <a:pt x="10679" y="17233"/>
                  </a:cubicBezTo>
                  <a:cubicBezTo>
                    <a:pt x="10726" y="17233"/>
                    <a:pt x="10806" y="17274"/>
                    <a:pt x="11008" y="17505"/>
                  </a:cubicBezTo>
                  <a:cubicBezTo>
                    <a:pt x="11680" y="18149"/>
                    <a:pt x="13546" y="21116"/>
                    <a:pt x="13885" y="21871"/>
                  </a:cubicBezTo>
                  <a:cubicBezTo>
                    <a:pt x="14364" y="22065"/>
                    <a:pt x="14508" y="22630"/>
                    <a:pt x="14899" y="22877"/>
                  </a:cubicBezTo>
                  <a:lnTo>
                    <a:pt x="14821" y="22879"/>
                  </a:lnTo>
                  <a:cubicBezTo>
                    <a:pt x="15171" y="23193"/>
                    <a:pt x="16466" y="25458"/>
                    <a:pt x="16857" y="25835"/>
                  </a:cubicBezTo>
                  <a:lnTo>
                    <a:pt x="16848" y="25754"/>
                  </a:lnTo>
                  <a:lnTo>
                    <a:pt x="16848" y="25754"/>
                  </a:lnTo>
                  <a:cubicBezTo>
                    <a:pt x="17257" y="26033"/>
                    <a:pt x="16973" y="26157"/>
                    <a:pt x="17108" y="26510"/>
                  </a:cubicBezTo>
                  <a:cubicBezTo>
                    <a:pt x="17178" y="26443"/>
                    <a:pt x="17261" y="26417"/>
                    <a:pt x="17347" y="26417"/>
                  </a:cubicBezTo>
                  <a:cubicBezTo>
                    <a:pt x="17540" y="26417"/>
                    <a:pt x="17742" y="26547"/>
                    <a:pt x="17816" y="26623"/>
                  </a:cubicBezTo>
                  <a:lnTo>
                    <a:pt x="17757" y="26658"/>
                  </a:lnTo>
                  <a:cubicBezTo>
                    <a:pt x="17933" y="26815"/>
                    <a:pt x="18454" y="27081"/>
                    <a:pt x="18707" y="27365"/>
                  </a:cubicBezTo>
                  <a:lnTo>
                    <a:pt x="18560" y="27452"/>
                  </a:lnTo>
                  <a:cubicBezTo>
                    <a:pt x="18892" y="27603"/>
                    <a:pt x="19173" y="28130"/>
                    <a:pt x="19320" y="28304"/>
                  </a:cubicBezTo>
                  <a:cubicBezTo>
                    <a:pt x="19563" y="28769"/>
                    <a:pt x="19784" y="29592"/>
                    <a:pt x="20370" y="30027"/>
                  </a:cubicBezTo>
                  <a:lnTo>
                    <a:pt x="20234" y="30673"/>
                  </a:lnTo>
                  <a:lnTo>
                    <a:pt x="20311" y="30699"/>
                  </a:lnTo>
                  <a:cubicBezTo>
                    <a:pt x="20311" y="30699"/>
                    <a:pt x="25511" y="27887"/>
                    <a:pt x="25998" y="26416"/>
                  </a:cubicBezTo>
                  <a:lnTo>
                    <a:pt x="26146" y="26330"/>
                  </a:lnTo>
                  <a:lnTo>
                    <a:pt x="26023" y="26195"/>
                  </a:lnTo>
                  <a:cubicBezTo>
                    <a:pt x="25966" y="25969"/>
                    <a:pt x="25746" y="26002"/>
                    <a:pt x="25894" y="25915"/>
                  </a:cubicBezTo>
                  <a:lnTo>
                    <a:pt x="25894" y="25915"/>
                  </a:lnTo>
                  <a:lnTo>
                    <a:pt x="26049" y="26170"/>
                  </a:lnTo>
                  <a:cubicBezTo>
                    <a:pt x="26000" y="26053"/>
                    <a:pt x="26030" y="26025"/>
                    <a:pt x="26089" y="26025"/>
                  </a:cubicBezTo>
                  <a:cubicBezTo>
                    <a:pt x="26134" y="26025"/>
                    <a:pt x="26196" y="26042"/>
                    <a:pt x="26251" y="26047"/>
                  </a:cubicBezTo>
                  <a:cubicBezTo>
                    <a:pt x="26211" y="25963"/>
                    <a:pt x="26178" y="25880"/>
                    <a:pt x="26178" y="25790"/>
                  </a:cubicBezTo>
                  <a:cubicBezTo>
                    <a:pt x="26100" y="25793"/>
                    <a:pt x="26139" y="25857"/>
                    <a:pt x="26128" y="25906"/>
                  </a:cubicBezTo>
                  <a:cubicBezTo>
                    <a:pt x="26011" y="25845"/>
                    <a:pt x="25786" y="25804"/>
                    <a:pt x="25767" y="25643"/>
                  </a:cubicBezTo>
                  <a:cubicBezTo>
                    <a:pt x="25651" y="25451"/>
                    <a:pt x="25983" y="25471"/>
                    <a:pt x="25848" y="25248"/>
                  </a:cubicBezTo>
                  <a:cubicBezTo>
                    <a:pt x="25157" y="24050"/>
                    <a:pt x="24545" y="22849"/>
                    <a:pt x="23708" y="21739"/>
                  </a:cubicBezTo>
                  <a:cubicBezTo>
                    <a:pt x="23727" y="21708"/>
                    <a:pt x="23741" y="21698"/>
                    <a:pt x="23756" y="21698"/>
                  </a:cubicBezTo>
                  <a:cubicBezTo>
                    <a:pt x="23773" y="21698"/>
                    <a:pt x="23791" y="21711"/>
                    <a:pt x="23817" y="21718"/>
                  </a:cubicBezTo>
                  <a:cubicBezTo>
                    <a:pt x="23514" y="21419"/>
                    <a:pt x="23320" y="21100"/>
                    <a:pt x="23037" y="20834"/>
                  </a:cubicBezTo>
                  <a:cubicBezTo>
                    <a:pt x="23037" y="20703"/>
                    <a:pt x="23106" y="20619"/>
                    <a:pt x="23146" y="20552"/>
                  </a:cubicBezTo>
                  <a:lnTo>
                    <a:pt x="23146" y="20552"/>
                  </a:lnTo>
                  <a:cubicBezTo>
                    <a:pt x="23143" y="20557"/>
                    <a:pt x="23138" y="20559"/>
                    <a:pt x="23133" y="20559"/>
                  </a:cubicBezTo>
                  <a:cubicBezTo>
                    <a:pt x="22976" y="20559"/>
                    <a:pt x="21800" y="18923"/>
                    <a:pt x="21810" y="18876"/>
                  </a:cubicBezTo>
                  <a:lnTo>
                    <a:pt x="21810" y="18876"/>
                  </a:lnTo>
                  <a:lnTo>
                    <a:pt x="21544" y="19033"/>
                  </a:lnTo>
                  <a:cubicBezTo>
                    <a:pt x="21302" y="18699"/>
                    <a:pt x="21762" y="18732"/>
                    <a:pt x="21479" y="18464"/>
                  </a:cubicBezTo>
                  <a:lnTo>
                    <a:pt x="21479" y="18464"/>
                  </a:lnTo>
                  <a:cubicBezTo>
                    <a:pt x="21440" y="18476"/>
                    <a:pt x="21405" y="18481"/>
                    <a:pt x="21374" y="18481"/>
                  </a:cubicBezTo>
                  <a:cubicBezTo>
                    <a:pt x="21062" y="18481"/>
                    <a:pt x="21122" y="17948"/>
                    <a:pt x="20899" y="17948"/>
                  </a:cubicBezTo>
                  <a:cubicBezTo>
                    <a:pt x="20894" y="17948"/>
                    <a:pt x="20889" y="17948"/>
                    <a:pt x="20884" y="17949"/>
                  </a:cubicBezTo>
                  <a:cubicBezTo>
                    <a:pt x="20913" y="17930"/>
                    <a:pt x="20816" y="17771"/>
                    <a:pt x="20934" y="17702"/>
                  </a:cubicBezTo>
                  <a:lnTo>
                    <a:pt x="20934" y="17702"/>
                  </a:lnTo>
                  <a:cubicBezTo>
                    <a:pt x="20896" y="17717"/>
                    <a:pt x="20866" y="17724"/>
                    <a:pt x="20842" y="17724"/>
                  </a:cubicBezTo>
                  <a:cubicBezTo>
                    <a:pt x="20727" y="17724"/>
                    <a:pt x="20758" y="17567"/>
                    <a:pt x="20660" y="17516"/>
                  </a:cubicBezTo>
                  <a:cubicBezTo>
                    <a:pt x="20582" y="17519"/>
                    <a:pt x="20621" y="17582"/>
                    <a:pt x="20581" y="17650"/>
                  </a:cubicBezTo>
                  <a:lnTo>
                    <a:pt x="20357" y="17478"/>
                  </a:lnTo>
                  <a:cubicBezTo>
                    <a:pt x="20358" y="17380"/>
                    <a:pt x="20414" y="17298"/>
                    <a:pt x="20480" y="17298"/>
                  </a:cubicBezTo>
                  <a:cubicBezTo>
                    <a:pt x="20501" y="17298"/>
                    <a:pt x="20522" y="17306"/>
                    <a:pt x="20543" y="17325"/>
                  </a:cubicBezTo>
                  <a:cubicBezTo>
                    <a:pt x="20204" y="16702"/>
                    <a:pt x="18427" y="13811"/>
                    <a:pt x="17891" y="13261"/>
                  </a:cubicBezTo>
                  <a:lnTo>
                    <a:pt x="17891" y="13261"/>
                  </a:lnTo>
                  <a:cubicBezTo>
                    <a:pt x="17801" y="13444"/>
                    <a:pt x="18036" y="13564"/>
                    <a:pt x="17859" y="13800"/>
                  </a:cubicBezTo>
                  <a:cubicBezTo>
                    <a:pt x="17628" y="13731"/>
                    <a:pt x="17721" y="13549"/>
                    <a:pt x="17575" y="13549"/>
                  </a:cubicBezTo>
                  <a:cubicBezTo>
                    <a:pt x="17566" y="13549"/>
                    <a:pt x="17557" y="13550"/>
                    <a:pt x="17546" y="13551"/>
                  </a:cubicBezTo>
                  <a:cubicBezTo>
                    <a:pt x="17841" y="13247"/>
                    <a:pt x="17372" y="13133"/>
                    <a:pt x="17628" y="12764"/>
                  </a:cubicBezTo>
                  <a:lnTo>
                    <a:pt x="17628" y="12764"/>
                  </a:lnTo>
                  <a:lnTo>
                    <a:pt x="17403" y="12854"/>
                  </a:lnTo>
                  <a:lnTo>
                    <a:pt x="17462" y="12689"/>
                  </a:lnTo>
                  <a:cubicBezTo>
                    <a:pt x="16750" y="12112"/>
                    <a:pt x="17248" y="12594"/>
                    <a:pt x="16839" y="11924"/>
                  </a:cubicBezTo>
                  <a:cubicBezTo>
                    <a:pt x="16554" y="11583"/>
                    <a:pt x="16173" y="11590"/>
                    <a:pt x="16111" y="11332"/>
                  </a:cubicBezTo>
                  <a:lnTo>
                    <a:pt x="16111" y="11332"/>
                  </a:lnTo>
                  <a:cubicBezTo>
                    <a:pt x="16112" y="11376"/>
                    <a:pt x="16072" y="11465"/>
                    <a:pt x="16000" y="11465"/>
                  </a:cubicBezTo>
                  <a:cubicBezTo>
                    <a:pt x="15985" y="11465"/>
                    <a:pt x="15968" y="11461"/>
                    <a:pt x="15950" y="11452"/>
                  </a:cubicBezTo>
                  <a:cubicBezTo>
                    <a:pt x="16108" y="11314"/>
                    <a:pt x="15648" y="11283"/>
                    <a:pt x="15786" y="11115"/>
                  </a:cubicBezTo>
                  <a:cubicBezTo>
                    <a:pt x="15723" y="11059"/>
                    <a:pt x="15606" y="10880"/>
                    <a:pt x="15486" y="10880"/>
                  </a:cubicBezTo>
                  <a:cubicBezTo>
                    <a:pt x="15438" y="10880"/>
                    <a:pt x="15391" y="10908"/>
                    <a:pt x="15346" y="10984"/>
                  </a:cubicBezTo>
                  <a:cubicBezTo>
                    <a:pt x="15415" y="10868"/>
                    <a:pt x="15312" y="10620"/>
                    <a:pt x="15429" y="10620"/>
                  </a:cubicBezTo>
                  <a:cubicBezTo>
                    <a:pt x="15446" y="10620"/>
                    <a:pt x="15467" y="10625"/>
                    <a:pt x="15494" y="10636"/>
                  </a:cubicBezTo>
                  <a:cubicBezTo>
                    <a:pt x="15436" y="10541"/>
                    <a:pt x="15407" y="10428"/>
                    <a:pt x="15309" y="10398"/>
                  </a:cubicBezTo>
                  <a:lnTo>
                    <a:pt x="15309" y="10398"/>
                  </a:lnTo>
                  <a:lnTo>
                    <a:pt x="15328" y="10561"/>
                  </a:lnTo>
                  <a:cubicBezTo>
                    <a:pt x="15075" y="10276"/>
                    <a:pt x="15134" y="9981"/>
                    <a:pt x="14782" y="9929"/>
                  </a:cubicBezTo>
                  <a:lnTo>
                    <a:pt x="14772" y="10108"/>
                  </a:lnTo>
                  <a:cubicBezTo>
                    <a:pt x="14625" y="9934"/>
                    <a:pt x="14499" y="9792"/>
                    <a:pt x="14675" y="9557"/>
                  </a:cubicBezTo>
                  <a:lnTo>
                    <a:pt x="14675" y="9557"/>
                  </a:lnTo>
                  <a:lnTo>
                    <a:pt x="14880" y="9697"/>
                  </a:lnTo>
                  <a:cubicBezTo>
                    <a:pt x="14657" y="9395"/>
                    <a:pt x="14511" y="9221"/>
                    <a:pt x="14208" y="9052"/>
                  </a:cubicBezTo>
                  <a:lnTo>
                    <a:pt x="14208" y="9052"/>
                  </a:lnTo>
                  <a:lnTo>
                    <a:pt x="14267" y="9148"/>
                  </a:lnTo>
                  <a:cubicBezTo>
                    <a:pt x="13808" y="8985"/>
                    <a:pt x="12410" y="7420"/>
                    <a:pt x="11911" y="7325"/>
                  </a:cubicBezTo>
                  <a:lnTo>
                    <a:pt x="11832" y="7588"/>
                  </a:lnTo>
                  <a:lnTo>
                    <a:pt x="11504" y="7439"/>
                  </a:lnTo>
                  <a:lnTo>
                    <a:pt x="11504" y="7439"/>
                  </a:lnTo>
                  <a:cubicBezTo>
                    <a:pt x="11505" y="7439"/>
                    <a:pt x="11505" y="7439"/>
                    <a:pt x="11506" y="7439"/>
                  </a:cubicBezTo>
                  <a:cubicBezTo>
                    <a:pt x="11571" y="7439"/>
                    <a:pt x="12047" y="7211"/>
                    <a:pt x="12117" y="7209"/>
                  </a:cubicBezTo>
                  <a:lnTo>
                    <a:pt x="12117" y="7209"/>
                  </a:lnTo>
                  <a:cubicBezTo>
                    <a:pt x="11691" y="6647"/>
                    <a:pt x="9537" y="3904"/>
                    <a:pt x="9295" y="3312"/>
                  </a:cubicBezTo>
                  <a:cubicBezTo>
                    <a:pt x="9248" y="3038"/>
                    <a:pt x="9550" y="3075"/>
                    <a:pt x="9581" y="3058"/>
                  </a:cubicBezTo>
                  <a:cubicBezTo>
                    <a:pt x="9485" y="2978"/>
                    <a:pt x="9423" y="2965"/>
                    <a:pt x="9375" y="2965"/>
                  </a:cubicBezTo>
                  <a:cubicBezTo>
                    <a:pt x="9352" y="2965"/>
                    <a:pt x="9333" y="2968"/>
                    <a:pt x="9314" y="2968"/>
                  </a:cubicBezTo>
                  <a:cubicBezTo>
                    <a:pt x="9273" y="2968"/>
                    <a:pt x="9236" y="2953"/>
                    <a:pt x="9179" y="2860"/>
                  </a:cubicBezTo>
                  <a:cubicBezTo>
                    <a:pt x="9173" y="2800"/>
                    <a:pt x="9257" y="2782"/>
                    <a:pt x="9321" y="2782"/>
                  </a:cubicBezTo>
                  <a:cubicBezTo>
                    <a:pt x="9343" y="2782"/>
                    <a:pt x="9363" y="2784"/>
                    <a:pt x="9376" y="2788"/>
                  </a:cubicBezTo>
                  <a:cubicBezTo>
                    <a:pt x="9303" y="2722"/>
                    <a:pt x="9291" y="2619"/>
                    <a:pt x="9237" y="2619"/>
                  </a:cubicBezTo>
                  <a:cubicBezTo>
                    <a:pt x="9226" y="2619"/>
                    <a:pt x="9215" y="2623"/>
                    <a:pt x="9201" y="2631"/>
                  </a:cubicBezTo>
                  <a:cubicBezTo>
                    <a:pt x="9219" y="2794"/>
                    <a:pt x="8964" y="2900"/>
                    <a:pt x="8857" y="3052"/>
                  </a:cubicBezTo>
                  <a:lnTo>
                    <a:pt x="8680" y="2764"/>
                  </a:lnTo>
                  <a:lnTo>
                    <a:pt x="8828" y="2678"/>
                  </a:lnTo>
                  <a:cubicBezTo>
                    <a:pt x="8821" y="2666"/>
                    <a:pt x="8800" y="2663"/>
                    <a:pt x="8770" y="2663"/>
                  </a:cubicBezTo>
                  <a:cubicBezTo>
                    <a:pt x="8722" y="2663"/>
                    <a:pt x="8651" y="2672"/>
                    <a:pt x="8575" y="2672"/>
                  </a:cubicBezTo>
                  <a:cubicBezTo>
                    <a:pt x="8438" y="2672"/>
                    <a:pt x="8283" y="2642"/>
                    <a:pt x="8222" y="2472"/>
                  </a:cubicBezTo>
                  <a:cubicBezTo>
                    <a:pt x="7960" y="1975"/>
                    <a:pt x="7561" y="1517"/>
                    <a:pt x="7269" y="1039"/>
                  </a:cubicBezTo>
                  <a:cubicBezTo>
                    <a:pt x="7292" y="1025"/>
                    <a:pt x="7318" y="1019"/>
                    <a:pt x="7345" y="1019"/>
                  </a:cubicBezTo>
                  <a:cubicBezTo>
                    <a:pt x="7420" y="1019"/>
                    <a:pt x="7505" y="1064"/>
                    <a:pt x="7591" y="1108"/>
                  </a:cubicBezTo>
                  <a:cubicBezTo>
                    <a:pt x="7552" y="1045"/>
                    <a:pt x="7465" y="967"/>
                    <a:pt x="7485" y="867"/>
                  </a:cubicBezTo>
                  <a:lnTo>
                    <a:pt x="7485" y="867"/>
                  </a:lnTo>
                  <a:cubicBezTo>
                    <a:pt x="7467" y="922"/>
                    <a:pt x="7444" y="941"/>
                    <a:pt x="7418" y="941"/>
                  </a:cubicBezTo>
                  <a:cubicBezTo>
                    <a:pt x="7360" y="941"/>
                    <a:pt x="7292" y="845"/>
                    <a:pt x="7264" y="845"/>
                  </a:cubicBezTo>
                  <a:cubicBezTo>
                    <a:pt x="7255" y="845"/>
                    <a:pt x="7250" y="853"/>
                    <a:pt x="7250" y="876"/>
                  </a:cubicBezTo>
                  <a:cubicBezTo>
                    <a:pt x="6673" y="783"/>
                    <a:pt x="6676" y="131"/>
                    <a:pt x="6236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98C4231-24FD-44DF-A3D1-7C92CCC47A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80510" y="4767263"/>
            <a:ext cx="2057400" cy="274637"/>
          </a:xfrm>
        </p:spPr>
        <p:txBody>
          <a:bodyPr/>
          <a:lstStyle/>
          <a:p>
            <a:fld id="{BBCE6C19-C1B5-4D23-A4A4-248DE92050B8}" type="slidenum">
              <a:rPr lang="zh-TW" altLang="en-US" smtClean="0"/>
              <a:pPr/>
              <a:t>36</a:t>
            </a:fld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51F0A16-5961-A739-F386-14CBDF7DB7D9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4" name="Google Shape;437;p31">
              <a:extLst>
                <a:ext uri="{FF2B5EF4-FFF2-40B4-BE49-F238E27FC236}">
                  <a16:creationId xmlns:a16="http://schemas.microsoft.com/office/drawing/2014/main" id="{63F40BD7-888B-EAED-36CC-757375332579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0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D44F8BCE-D7BA-8F2C-EC4A-A811FC81C4A4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6" name="Google Shape;441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5C77D338-8CC1-93F2-893D-809AE20BF009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7" name="Google Shape;442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D103FC27-B326-E747-4A38-D508B1DE4BAD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8" name="Google Shape;443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A4320544-8B4C-3E32-A152-25EBBB3F122E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" name="Google Shape;444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2F0EB33C-F59F-9E5C-4B01-5CFCE8BEB6F6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10" name="Google Shape;445;p31">
              <a:hlinkClick r:id="rId8" action="ppaction://hlinksldjump"/>
              <a:extLst>
                <a:ext uri="{FF2B5EF4-FFF2-40B4-BE49-F238E27FC236}">
                  <a16:creationId xmlns:a16="http://schemas.microsoft.com/office/drawing/2014/main" id="{D187456F-0B16-23BE-DE98-E7028142E2A0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11" name="Google Shape;446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E6EA1CA7-B3DC-5574-C83C-1D5251CDC9B8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12" name="Google Shape;447;p31">
              <a:extLst>
                <a:ext uri="{FF2B5EF4-FFF2-40B4-BE49-F238E27FC236}">
                  <a16:creationId xmlns:a16="http://schemas.microsoft.com/office/drawing/2014/main" id="{56639567-FA02-9B11-BDAD-6F6B1DC5634F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8;p31">
              <a:extLst>
                <a:ext uri="{FF2B5EF4-FFF2-40B4-BE49-F238E27FC236}">
                  <a16:creationId xmlns:a16="http://schemas.microsoft.com/office/drawing/2014/main" id="{085F67F5-3175-7635-F311-57BD4FD98173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5047046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群組 50">
            <a:extLst>
              <a:ext uri="{FF2B5EF4-FFF2-40B4-BE49-F238E27FC236}">
                <a16:creationId xmlns:a16="http://schemas.microsoft.com/office/drawing/2014/main" id="{EA193DC6-354D-BE75-6F79-92DFD924155C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52" name="Google Shape;437;p31">
              <a:extLst>
                <a:ext uri="{FF2B5EF4-FFF2-40B4-BE49-F238E27FC236}">
                  <a16:creationId xmlns:a16="http://schemas.microsoft.com/office/drawing/2014/main" id="{AC30CF83-4AD1-C5AF-3862-045CDEA1ABFB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40;p31">
              <a:hlinkClick r:id="rId3" action="ppaction://hlinksldjump"/>
              <a:extLst>
                <a:ext uri="{FF2B5EF4-FFF2-40B4-BE49-F238E27FC236}">
                  <a16:creationId xmlns:a16="http://schemas.microsoft.com/office/drawing/2014/main" id="{7E9CEBB5-BF09-9112-BFCB-2777248016A0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64" name="Google Shape;441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C0732B74-FA9F-3366-E68F-99D16E8B33FD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65" name="Google Shape;442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F443612A-6E3C-0628-519C-B87F638C2B06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66" name="Google Shape;443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3787D1CB-1167-EAEB-B5B6-CC989E3FDC79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67" name="Google Shape;444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CB50D70A-7958-F1DC-6A7B-68AFAA3428CA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68" name="Google Shape;445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76602CD5-730A-5316-4F68-4F4AEF4A0501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69" name="Google Shape;446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5FD2CE66-C7C0-B79C-3D4A-CA8FF6C38FA0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70" name="Google Shape;447;p31">
              <a:extLst>
                <a:ext uri="{FF2B5EF4-FFF2-40B4-BE49-F238E27FC236}">
                  <a16:creationId xmlns:a16="http://schemas.microsoft.com/office/drawing/2014/main" id="{536E7701-9123-06B3-BA38-91F5A083D5BD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48;p31">
              <a:extLst>
                <a:ext uri="{FF2B5EF4-FFF2-40B4-BE49-F238E27FC236}">
                  <a16:creationId xmlns:a16="http://schemas.microsoft.com/office/drawing/2014/main" id="{405448F7-CB14-0A04-EA40-5328D157D3CD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38"/>
          <p:cNvSpPr txBox="1">
            <a:spLocks noGrp="1"/>
          </p:cNvSpPr>
          <p:nvPr>
            <p:ph type="title"/>
          </p:nvPr>
        </p:nvSpPr>
        <p:spPr>
          <a:xfrm>
            <a:off x="720000" y="630936"/>
            <a:ext cx="7704000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  <a:sym typeface="Arial"/>
              </a:rPr>
              <a:t>拳賽基本流程</a:t>
            </a:r>
            <a:endParaRPr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rial"/>
              <a:sym typeface="Arial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E4E3E47-D703-429B-AE4C-65A616B78B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5247BA25-197B-4FE6-976A-4C2A0EBB9F9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1083590" y="-153662"/>
            <a:ext cx="1212321" cy="616497"/>
          </a:xfrm>
          <a:prstGeom prst="rect">
            <a:avLst/>
          </a:prstGeom>
        </p:spPr>
      </p:pic>
      <p:sp>
        <p:nvSpPr>
          <p:cNvPr id="20" name="Google Shape;858;p48">
            <a:extLst>
              <a:ext uri="{FF2B5EF4-FFF2-40B4-BE49-F238E27FC236}">
                <a16:creationId xmlns:a16="http://schemas.microsoft.com/office/drawing/2014/main" id="{7051A567-96B2-4AAB-A489-B85251D4A7CA}"/>
              </a:ext>
            </a:extLst>
          </p:cNvPr>
          <p:cNvSpPr txBox="1"/>
          <p:nvPr/>
        </p:nvSpPr>
        <p:spPr>
          <a:xfrm flipH="1">
            <a:off x="110241" y="3199398"/>
            <a:ext cx="181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lbert Sans"/>
                <a:sym typeface="Albert Sans"/>
              </a:rPr>
              <a:t>設定拳擊手基本屬性</a:t>
            </a:r>
            <a:endParaRPr sz="1200" dirty="0">
              <a:solidFill>
                <a:schemeClr val="dk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lbert Sans"/>
              <a:sym typeface="Albert Sans"/>
            </a:endParaRPr>
          </a:p>
        </p:txBody>
      </p:sp>
      <p:sp>
        <p:nvSpPr>
          <p:cNvPr id="22" name="Google Shape;860;p48">
            <a:extLst>
              <a:ext uri="{FF2B5EF4-FFF2-40B4-BE49-F238E27FC236}">
                <a16:creationId xmlns:a16="http://schemas.microsoft.com/office/drawing/2014/main" id="{5FB50A74-62DE-45AF-9DAC-8CFCEF4DE28F}"/>
              </a:ext>
            </a:extLst>
          </p:cNvPr>
          <p:cNvSpPr txBox="1"/>
          <p:nvPr/>
        </p:nvSpPr>
        <p:spPr>
          <a:xfrm flipH="1">
            <a:off x="1630938" y="3186613"/>
            <a:ext cx="181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lbert Sans"/>
                <a:sym typeface="Albert Sans"/>
              </a:rPr>
              <a:t>比賽開始</a:t>
            </a:r>
            <a:endParaRPr sz="1200" dirty="0">
              <a:solidFill>
                <a:schemeClr val="dk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lbert Sans"/>
              <a:sym typeface="Albert Sans"/>
            </a:endParaRPr>
          </a:p>
        </p:txBody>
      </p:sp>
      <p:sp>
        <p:nvSpPr>
          <p:cNvPr id="24" name="Google Shape;862;p48">
            <a:extLst>
              <a:ext uri="{FF2B5EF4-FFF2-40B4-BE49-F238E27FC236}">
                <a16:creationId xmlns:a16="http://schemas.microsoft.com/office/drawing/2014/main" id="{5CA6544E-1835-428B-8DDC-EAD0082CC5E2}"/>
              </a:ext>
            </a:extLst>
          </p:cNvPr>
          <p:cNvSpPr txBox="1"/>
          <p:nvPr/>
        </p:nvSpPr>
        <p:spPr>
          <a:xfrm flipH="1">
            <a:off x="3331478" y="1942908"/>
            <a:ext cx="181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lbert Sans"/>
                <a:sym typeface="Albert Sans"/>
              </a:rPr>
              <a:t>玩家選擇防禦</a:t>
            </a:r>
            <a:r>
              <a:rPr lang="en-US" altLang="zh-TW" sz="1200" dirty="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lbert Sans"/>
                <a:sym typeface="Albert Sans"/>
              </a:rPr>
              <a:t> or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lbert Sans"/>
                <a:sym typeface="Albert Sans"/>
              </a:rPr>
              <a:t>使用攻擊技能</a:t>
            </a:r>
            <a:endParaRPr sz="1200" dirty="0">
              <a:solidFill>
                <a:schemeClr val="dk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lbert Sans"/>
              <a:sym typeface="Albert Sans"/>
            </a:endParaRPr>
          </a:p>
        </p:txBody>
      </p:sp>
      <p:sp>
        <p:nvSpPr>
          <p:cNvPr id="26" name="Google Shape;864;p48">
            <a:extLst>
              <a:ext uri="{FF2B5EF4-FFF2-40B4-BE49-F238E27FC236}">
                <a16:creationId xmlns:a16="http://schemas.microsoft.com/office/drawing/2014/main" id="{10AF145B-12D2-4F83-85DF-3BE986EA5B9B}"/>
              </a:ext>
            </a:extLst>
          </p:cNvPr>
          <p:cNvSpPr txBox="1"/>
          <p:nvPr/>
        </p:nvSpPr>
        <p:spPr>
          <a:xfrm flipH="1">
            <a:off x="5198676" y="1933362"/>
            <a:ext cx="181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lbert Sans"/>
                <a:sym typeface="Albert Sans"/>
              </a:rPr>
              <a:t>系統進行攻擊判定</a:t>
            </a:r>
            <a:endParaRPr sz="1200" dirty="0">
              <a:solidFill>
                <a:schemeClr val="dk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lbert Sans"/>
              <a:sym typeface="Albert Sans"/>
            </a:endParaRPr>
          </a:p>
        </p:txBody>
      </p:sp>
      <p:sp>
        <p:nvSpPr>
          <p:cNvPr id="42" name="Google Shape;868;p48">
            <a:extLst>
              <a:ext uri="{FF2B5EF4-FFF2-40B4-BE49-F238E27FC236}">
                <a16:creationId xmlns:a16="http://schemas.microsoft.com/office/drawing/2014/main" id="{3440AEAA-30F4-44C8-A48B-E1A63C66E39A}"/>
              </a:ext>
            </a:extLst>
          </p:cNvPr>
          <p:cNvSpPr txBox="1"/>
          <p:nvPr/>
        </p:nvSpPr>
        <p:spPr>
          <a:xfrm flipH="1">
            <a:off x="3244133" y="4410815"/>
            <a:ext cx="181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lbert Sans"/>
                <a:sym typeface="Albert Sans"/>
              </a:rPr>
              <a:t>遊戲結束</a:t>
            </a:r>
            <a:endParaRPr sz="1200" dirty="0">
              <a:solidFill>
                <a:schemeClr val="dk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lbert Sans"/>
              <a:sym typeface="Albert Sans"/>
            </a:endParaRPr>
          </a:p>
        </p:txBody>
      </p:sp>
      <p:sp>
        <p:nvSpPr>
          <p:cNvPr id="44" name="Google Shape;870;p48">
            <a:extLst>
              <a:ext uri="{FF2B5EF4-FFF2-40B4-BE49-F238E27FC236}">
                <a16:creationId xmlns:a16="http://schemas.microsoft.com/office/drawing/2014/main" id="{74ACA3A0-32D3-4B6C-A167-97B68B8926D4}"/>
              </a:ext>
            </a:extLst>
          </p:cNvPr>
          <p:cNvSpPr txBox="1"/>
          <p:nvPr/>
        </p:nvSpPr>
        <p:spPr>
          <a:xfrm flipH="1">
            <a:off x="5206688" y="4414952"/>
            <a:ext cx="181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lbert Sans"/>
                <a:sym typeface="Albert Sans"/>
              </a:rPr>
              <a:t>系統判定勝負</a:t>
            </a:r>
            <a:endParaRPr sz="1200" dirty="0">
              <a:solidFill>
                <a:schemeClr val="dk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lbert Sans"/>
              <a:sym typeface="Albert Sans"/>
            </a:endParaRPr>
          </a:p>
        </p:txBody>
      </p:sp>
      <p:sp>
        <p:nvSpPr>
          <p:cNvPr id="46" name="Google Shape;872;p48">
            <a:extLst>
              <a:ext uri="{FF2B5EF4-FFF2-40B4-BE49-F238E27FC236}">
                <a16:creationId xmlns:a16="http://schemas.microsoft.com/office/drawing/2014/main" id="{DB7B0AB8-0C3E-4A8F-B1D1-E4E5D90BE6F7}"/>
              </a:ext>
            </a:extLst>
          </p:cNvPr>
          <p:cNvSpPr txBox="1"/>
          <p:nvPr/>
        </p:nvSpPr>
        <p:spPr>
          <a:xfrm flipH="1">
            <a:off x="7115066" y="3184860"/>
            <a:ext cx="181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lbert Sans"/>
                <a:sym typeface="Albert Sans"/>
              </a:rPr>
              <a:t>回合結束，進行總結</a:t>
            </a:r>
            <a:endParaRPr lang="en-US" altLang="zh-TW" sz="1200" dirty="0">
              <a:solidFill>
                <a:schemeClr val="dk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lbert Sans"/>
              <a:sym typeface="Alber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lbert Sans"/>
                <a:sym typeface="Albert Sans"/>
              </a:rPr>
              <a:t>（紀錄數據）</a:t>
            </a:r>
            <a:endParaRPr sz="1200" dirty="0">
              <a:solidFill>
                <a:schemeClr val="dk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lbert Sans"/>
              <a:sym typeface="Albert Sans"/>
            </a:endParaRPr>
          </a:p>
        </p:txBody>
      </p:sp>
      <p:grpSp>
        <p:nvGrpSpPr>
          <p:cNvPr id="54" name="Google Shape;6954;p67">
            <a:extLst>
              <a:ext uri="{FF2B5EF4-FFF2-40B4-BE49-F238E27FC236}">
                <a16:creationId xmlns:a16="http://schemas.microsoft.com/office/drawing/2014/main" id="{07831756-6E55-4249-A45C-321F077EB5B7}"/>
              </a:ext>
            </a:extLst>
          </p:cNvPr>
          <p:cNvGrpSpPr/>
          <p:nvPr/>
        </p:nvGrpSpPr>
        <p:grpSpPr>
          <a:xfrm>
            <a:off x="7815650" y="2604581"/>
            <a:ext cx="484812" cy="482280"/>
            <a:chOff x="-48262200" y="3200500"/>
            <a:chExt cx="301675" cy="300100"/>
          </a:xfrm>
          <a:solidFill>
            <a:schemeClr val="tx1"/>
          </a:solidFill>
        </p:grpSpPr>
        <p:sp>
          <p:nvSpPr>
            <p:cNvPr id="55" name="Google Shape;6955;p67">
              <a:extLst>
                <a:ext uri="{FF2B5EF4-FFF2-40B4-BE49-F238E27FC236}">
                  <a16:creationId xmlns:a16="http://schemas.microsoft.com/office/drawing/2014/main" id="{77D4A9B4-287D-49EE-A30A-024C9E459748}"/>
                </a:ext>
              </a:extLst>
            </p:cNvPr>
            <p:cNvSpPr/>
            <p:nvPr/>
          </p:nvSpPr>
          <p:spPr>
            <a:xfrm>
              <a:off x="-48191325" y="32887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956;p67">
              <a:extLst>
                <a:ext uri="{FF2B5EF4-FFF2-40B4-BE49-F238E27FC236}">
                  <a16:creationId xmlns:a16="http://schemas.microsoft.com/office/drawing/2014/main" id="{FD263981-FD59-4207-8F4D-126FE79E097B}"/>
                </a:ext>
              </a:extLst>
            </p:cNvPr>
            <p:cNvSpPr/>
            <p:nvPr/>
          </p:nvSpPr>
          <p:spPr>
            <a:xfrm>
              <a:off x="-48155875" y="33241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957;p67">
              <a:extLst>
                <a:ext uri="{FF2B5EF4-FFF2-40B4-BE49-F238E27FC236}">
                  <a16:creationId xmlns:a16="http://schemas.microsoft.com/office/drawing/2014/main" id="{E3AF9E74-5594-4F4B-8073-F24AC8E2EE09}"/>
                </a:ext>
              </a:extLst>
            </p:cNvPr>
            <p:cNvSpPr/>
            <p:nvPr/>
          </p:nvSpPr>
          <p:spPr>
            <a:xfrm>
              <a:off x="-48085775" y="3206000"/>
              <a:ext cx="47275" cy="47300"/>
            </a:xfrm>
            <a:custGeom>
              <a:avLst/>
              <a:gdLst/>
              <a:ahLst/>
              <a:cxnLst/>
              <a:rect l="l" t="t" r="r" b="b"/>
              <a:pathLst>
                <a:path w="1891" h="1892" extrusionOk="0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958;p67">
              <a:extLst>
                <a:ext uri="{FF2B5EF4-FFF2-40B4-BE49-F238E27FC236}">
                  <a16:creationId xmlns:a16="http://schemas.microsoft.com/office/drawing/2014/main" id="{C32F7552-1021-44E9-84A7-8A501D69AFFE}"/>
                </a:ext>
              </a:extLst>
            </p:cNvPr>
            <p:cNvSpPr/>
            <p:nvPr/>
          </p:nvSpPr>
          <p:spPr>
            <a:xfrm>
              <a:off x="-48262200" y="3200500"/>
              <a:ext cx="228425" cy="300100"/>
            </a:xfrm>
            <a:custGeom>
              <a:avLst/>
              <a:gdLst/>
              <a:ahLst/>
              <a:cxnLst/>
              <a:rect l="l" t="t" r="r" b="b"/>
              <a:pathLst>
                <a:path w="9137" h="12004" extrusionOk="0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959;p67">
              <a:extLst>
                <a:ext uri="{FF2B5EF4-FFF2-40B4-BE49-F238E27FC236}">
                  <a16:creationId xmlns:a16="http://schemas.microsoft.com/office/drawing/2014/main" id="{A6840578-A7DB-46E9-AFF3-740913586433}"/>
                </a:ext>
              </a:extLst>
            </p:cNvPr>
            <p:cNvSpPr/>
            <p:nvPr/>
          </p:nvSpPr>
          <p:spPr>
            <a:xfrm>
              <a:off x="-48155075" y="33225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960;p67">
              <a:extLst>
                <a:ext uri="{FF2B5EF4-FFF2-40B4-BE49-F238E27FC236}">
                  <a16:creationId xmlns:a16="http://schemas.microsoft.com/office/drawing/2014/main" id="{9A5CAE53-0614-4C2E-8A1E-824DFD1639A9}"/>
                </a:ext>
              </a:extLst>
            </p:cNvPr>
            <p:cNvSpPr/>
            <p:nvPr/>
          </p:nvSpPr>
          <p:spPr>
            <a:xfrm>
              <a:off x="-48014100" y="3417100"/>
              <a:ext cx="53575" cy="18125"/>
            </a:xfrm>
            <a:custGeom>
              <a:avLst/>
              <a:gdLst/>
              <a:ahLst/>
              <a:cxnLst/>
              <a:rect l="l" t="t" r="r" b="b"/>
              <a:pathLst>
                <a:path w="2143" h="725" extrusionOk="0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961;p67">
              <a:extLst>
                <a:ext uri="{FF2B5EF4-FFF2-40B4-BE49-F238E27FC236}">
                  <a16:creationId xmlns:a16="http://schemas.microsoft.com/office/drawing/2014/main" id="{7C42F520-C927-47EA-B336-E4A4E4210B03}"/>
                </a:ext>
              </a:extLst>
            </p:cNvPr>
            <p:cNvSpPr/>
            <p:nvPr/>
          </p:nvSpPr>
          <p:spPr>
            <a:xfrm>
              <a:off x="-48014100" y="3289500"/>
              <a:ext cx="53575" cy="110300"/>
            </a:xfrm>
            <a:custGeom>
              <a:avLst/>
              <a:gdLst/>
              <a:ahLst/>
              <a:cxnLst/>
              <a:rect l="l" t="t" r="r" b="b"/>
              <a:pathLst>
                <a:path w="2143" h="4412" extrusionOk="0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962;p67">
              <a:extLst>
                <a:ext uri="{FF2B5EF4-FFF2-40B4-BE49-F238E27FC236}">
                  <a16:creationId xmlns:a16="http://schemas.microsoft.com/office/drawing/2014/main" id="{7BD6EA18-8B4D-4C15-997E-03C1CE480CF6}"/>
                </a:ext>
              </a:extLst>
            </p:cNvPr>
            <p:cNvSpPr/>
            <p:nvPr/>
          </p:nvSpPr>
          <p:spPr>
            <a:xfrm>
              <a:off x="-48014100" y="3451750"/>
              <a:ext cx="53575" cy="48075"/>
            </a:xfrm>
            <a:custGeom>
              <a:avLst/>
              <a:gdLst/>
              <a:ahLst/>
              <a:cxnLst/>
              <a:rect l="l" t="t" r="r" b="b"/>
              <a:pathLst>
                <a:path w="2143" h="1923" extrusionOk="0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963;p67">
              <a:extLst>
                <a:ext uri="{FF2B5EF4-FFF2-40B4-BE49-F238E27FC236}">
                  <a16:creationId xmlns:a16="http://schemas.microsoft.com/office/drawing/2014/main" id="{183E5A8B-9C76-4845-BA72-70A1EEE5D408}"/>
                </a:ext>
              </a:extLst>
            </p:cNvPr>
            <p:cNvSpPr/>
            <p:nvPr/>
          </p:nvSpPr>
          <p:spPr>
            <a:xfrm>
              <a:off x="-48011725" y="3220375"/>
              <a:ext cx="48050" cy="51025"/>
            </a:xfrm>
            <a:custGeom>
              <a:avLst/>
              <a:gdLst/>
              <a:ahLst/>
              <a:cxnLst/>
              <a:rect l="l" t="t" r="r" b="b"/>
              <a:pathLst>
                <a:path w="1922" h="2041" extrusionOk="0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7300;p67">
            <a:extLst>
              <a:ext uri="{FF2B5EF4-FFF2-40B4-BE49-F238E27FC236}">
                <a16:creationId xmlns:a16="http://schemas.microsoft.com/office/drawing/2014/main" id="{2943A1B8-2B39-4499-B356-01A5D52EB9E2}"/>
              </a:ext>
            </a:extLst>
          </p:cNvPr>
          <p:cNvGrpSpPr/>
          <p:nvPr/>
        </p:nvGrpSpPr>
        <p:grpSpPr>
          <a:xfrm>
            <a:off x="4002070" y="1342526"/>
            <a:ext cx="458806" cy="482372"/>
            <a:chOff x="-9949025" y="3615575"/>
            <a:chExt cx="335550" cy="352750"/>
          </a:xfrm>
          <a:solidFill>
            <a:schemeClr val="tx1"/>
          </a:solidFill>
        </p:grpSpPr>
        <p:sp>
          <p:nvSpPr>
            <p:cNvPr id="77" name="Google Shape;7301;p67">
              <a:extLst>
                <a:ext uri="{FF2B5EF4-FFF2-40B4-BE49-F238E27FC236}">
                  <a16:creationId xmlns:a16="http://schemas.microsoft.com/office/drawing/2014/main" id="{6DF23437-33B2-422F-A7C5-B36177D72E28}"/>
                </a:ext>
              </a:extLst>
            </p:cNvPr>
            <p:cNvSpPr/>
            <p:nvPr/>
          </p:nvSpPr>
          <p:spPr>
            <a:xfrm>
              <a:off x="-9800950" y="3615575"/>
              <a:ext cx="61475" cy="61450"/>
            </a:xfrm>
            <a:custGeom>
              <a:avLst/>
              <a:gdLst/>
              <a:ahLst/>
              <a:cxnLst/>
              <a:rect l="l" t="t" r="r" b="b"/>
              <a:pathLst>
                <a:path w="2459" h="2458" extrusionOk="0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302;p67">
              <a:extLst>
                <a:ext uri="{FF2B5EF4-FFF2-40B4-BE49-F238E27FC236}">
                  <a16:creationId xmlns:a16="http://schemas.microsoft.com/office/drawing/2014/main" id="{257279AF-B420-42A6-BA7A-D503D050ED68}"/>
                </a:ext>
              </a:extLst>
            </p:cNvPr>
            <p:cNvSpPr/>
            <p:nvPr/>
          </p:nvSpPr>
          <p:spPr>
            <a:xfrm>
              <a:off x="-9949025" y="3688650"/>
              <a:ext cx="335550" cy="279675"/>
            </a:xfrm>
            <a:custGeom>
              <a:avLst/>
              <a:gdLst/>
              <a:ahLst/>
              <a:cxnLst/>
              <a:rect l="l" t="t" r="r" b="b"/>
              <a:pathLst>
                <a:path w="13422" h="11187" extrusionOk="0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303;p67">
              <a:extLst>
                <a:ext uri="{FF2B5EF4-FFF2-40B4-BE49-F238E27FC236}">
                  <a16:creationId xmlns:a16="http://schemas.microsoft.com/office/drawing/2014/main" id="{088E7551-96A4-4C0B-A206-5A59E17F4A75}"/>
                </a:ext>
              </a:extLst>
            </p:cNvPr>
            <p:cNvSpPr/>
            <p:nvPr/>
          </p:nvSpPr>
          <p:spPr>
            <a:xfrm>
              <a:off x="-9947450" y="3657100"/>
              <a:ext cx="106350" cy="50650"/>
            </a:xfrm>
            <a:custGeom>
              <a:avLst/>
              <a:gdLst/>
              <a:ahLst/>
              <a:cxnLst/>
              <a:rect l="l" t="t" r="r" b="b"/>
              <a:pathLst>
                <a:path w="4254" h="2026" extrusionOk="0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6531;p66">
            <a:extLst>
              <a:ext uri="{FF2B5EF4-FFF2-40B4-BE49-F238E27FC236}">
                <a16:creationId xmlns:a16="http://schemas.microsoft.com/office/drawing/2014/main" id="{34DEBFE5-6A69-465C-A8B9-7ACEC6BD7A3C}"/>
              </a:ext>
            </a:extLst>
          </p:cNvPr>
          <p:cNvGrpSpPr/>
          <p:nvPr/>
        </p:nvGrpSpPr>
        <p:grpSpPr>
          <a:xfrm>
            <a:off x="755880" y="2574000"/>
            <a:ext cx="530332" cy="595295"/>
            <a:chOff x="-57940525" y="3590375"/>
            <a:chExt cx="279625" cy="319000"/>
          </a:xfrm>
          <a:solidFill>
            <a:schemeClr val="tx1"/>
          </a:solidFill>
        </p:grpSpPr>
        <p:sp>
          <p:nvSpPr>
            <p:cNvPr id="81" name="Google Shape;6532;p66">
              <a:extLst>
                <a:ext uri="{FF2B5EF4-FFF2-40B4-BE49-F238E27FC236}">
                  <a16:creationId xmlns:a16="http://schemas.microsoft.com/office/drawing/2014/main" id="{AFA4170E-FDE9-4D07-9036-F3F2D4DBEC2B}"/>
                </a:ext>
              </a:extLst>
            </p:cNvPr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533;p66">
              <a:extLst>
                <a:ext uri="{FF2B5EF4-FFF2-40B4-BE49-F238E27FC236}">
                  <a16:creationId xmlns:a16="http://schemas.microsoft.com/office/drawing/2014/main" id="{8CC9D5C0-0E78-49EC-9218-6FD6809274C5}"/>
                </a:ext>
              </a:extLst>
            </p:cNvPr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534;p66">
              <a:extLst>
                <a:ext uri="{FF2B5EF4-FFF2-40B4-BE49-F238E27FC236}">
                  <a16:creationId xmlns:a16="http://schemas.microsoft.com/office/drawing/2014/main" id="{E41DB411-3E90-41B2-8AF6-1727AF0E3E3E}"/>
                </a:ext>
              </a:extLst>
            </p:cNvPr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535;p66">
              <a:extLst>
                <a:ext uri="{FF2B5EF4-FFF2-40B4-BE49-F238E27FC236}">
                  <a16:creationId xmlns:a16="http://schemas.microsoft.com/office/drawing/2014/main" id="{84BE1143-ECCB-4F8E-BACD-9EC72F1B0645}"/>
                </a:ext>
              </a:extLst>
            </p:cNvPr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536;p66">
              <a:extLst>
                <a:ext uri="{FF2B5EF4-FFF2-40B4-BE49-F238E27FC236}">
                  <a16:creationId xmlns:a16="http://schemas.microsoft.com/office/drawing/2014/main" id="{4664B8C3-5ABE-4EC5-84B8-99B9E5D80488}"/>
                </a:ext>
              </a:extLst>
            </p:cNvPr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5889;p65">
            <a:extLst>
              <a:ext uri="{FF2B5EF4-FFF2-40B4-BE49-F238E27FC236}">
                <a16:creationId xmlns:a16="http://schemas.microsoft.com/office/drawing/2014/main" id="{DF07FDAB-E606-4298-957A-8BFCF793AF4C}"/>
              </a:ext>
            </a:extLst>
          </p:cNvPr>
          <p:cNvGrpSpPr/>
          <p:nvPr/>
        </p:nvGrpSpPr>
        <p:grpSpPr>
          <a:xfrm>
            <a:off x="3879970" y="3805843"/>
            <a:ext cx="488680" cy="497515"/>
            <a:chOff x="-62148800" y="3377700"/>
            <a:chExt cx="311125" cy="316750"/>
          </a:xfrm>
          <a:solidFill>
            <a:schemeClr val="tx1"/>
          </a:solidFill>
        </p:grpSpPr>
        <p:sp>
          <p:nvSpPr>
            <p:cNvPr id="87" name="Google Shape;5890;p65">
              <a:extLst>
                <a:ext uri="{FF2B5EF4-FFF2-40B4-BE49-F238E27FC236}">
                  <a16:creationId xmlns:a16="http://schemas.microsoft.com/office/drawing/2014/main" id="{6630A8A9-63E9-461C-873F-5C0A5A2DDD5A}"/>
                </a:ext>
              </a:extLst>
            </p:cNvPr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891;p65">
              <a:extLst>
                <a:ext uri="{FF2B5EF4-FFF2-40B4-BE49-F238E27FC236}">
                  <a16:creationId xmlns:a16="http://schemas.microsoft.com/office/drawing/2014/main" id="{A93CB529-C58E-49DB-9EEA-C4B45674BBD3}"/>
                </a:ext>
              </a:extLst>
            </p:cNvPr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5923;p65">
            <a:extLst>
              <a:ext uri="{FF2B5EF4-FFF2-40B4-BE49-F238E27FC236}">
                <a16:creationId xmlns:a16="http://schemas.microsoft.com/office/drawing/2014/main" id="{BEDD0515-AE50-4EC9-8A3D-362D76BD831A}"/>
              </a:ext>
            </a:extLst>
          </p:cNvPr>
          <p:cNvGrpSpPr/>
          <p:nvPr/>
        </p:nvGrpSpPr>
        <p:grpSpPr>
          <a:xfrm>
            <a:off x="5869894" y="3816780"/>
            <a:ext cx="503561" cy="498928"/>
            <a:chOff x="-63679950" y="4093450"/>
            <a:chExt cx="320600" cy="317650"/>
          </a:xfrm>
          <a:solidFill>
            <a:schemeClr val="tx1"/>
          </a:solidFill>
        </p:grpSpPr>
        <p:sp>
          <p:nvSpPr>
            <p:cNvPr id="90" name="Google Shape;5924;p65">
              <a:extLst>
                <a:ext uri="{FF2B5EF4-FFF2-40B4-BE49-F238E27FC236}">
                  <a16:creationId xmlns:a16="http://schemas.microsoft.com/office/drawing/2014/main" id="{E069E967-339B-463A-A4BD-0C66CD1EDF4C}"/>
                </a:ext>
              </a:extLst>
            </p:cNvPr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925;p65">
              <a:extLst>
                <a:ext uri="{FF2B5EF4-FFF2-40B4-BE49-F238E27FC236}">
                  <a16:creationId xmlns:a16="http://schemas.microsoft.com/office/drawing/2014/main" id="{925E1019-468F-4234-87B0-D90832BFF5E0}"/>
                </a:ext>
              </a:extLst>
            </p:cNvPr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926;p65">
              <a:extLst>
                <a:ext uri="{FF2B5EF4-FFF2-40B4-BE49-F238E27FC236}">
                  <a16:creationId xmlns:a16="http://schemas.microsoft.com/office/drawing/2014/main" id="{5EDDCA6B-3613-4735-8219-65F4E9EB269E}"/>
                </a:ext>
              </a:extLst>
            </p:cNvPr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6023;p65">
            <a:extLst>
              <a:ext uri="{FF2B5EF4-FFF2-40B4-BE49-F238E27FC236}">
                <a16:creationId xmlns:a16="http://schemas.microsoft.com/office/drawing/2014/main" id="{956B6B0D-1EF4-4751-933D-11D12746EABF}"/>
              </a:ext>
            </a:extLst>
          </p:cNvPr>
          <p:cNvGrpSpPr/>
          <p:nvPr/>
        </p:nvGrpSpPr>
        <p:grpSpPr>
          <a:xfrm>
            <a:off x="5865913" y="1345614"/>
            <a:ext cx="477776" cy="476493"/>
            <a:chOff x="944600" y="3981825"/>
            <a:chExt cx="297750" cy="296950"/>
          </a:xfrm>
          <a:solidFill>
            <a:schemeClr val="tx1"/>
          </a:solidFill>
        </p:grpSpPr>
        <p:sp>
          <p:nvSpPr>
            <p:cNvPr id="94" name="Google Shape;6024;p65">
              <a:extLst>
                <a:ext uri="{FF2B5EF4-FFF2-40B4-BE49-F238E27FC236}">
                  <a16:creationId xmlns:a16="http://schemas.microsoft.com/office/drawing/2014/main" id="{599EE8F9-A4F4-4ECB-B0E7-E0986F257660}"/>
                </a:ext>
              </a:extLst>
            </p:cNvPr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025;p65">
              <a:extLst>
                <a:ext uri="{FF2B5EF4-FFF2-40B4-BE49-F238E27FC236}">
                  <a16:creationId xmlns:a16="http://schemas.microsoft.com/office/drawing/2014/main" id="{3FD6E72C-4DDE-4B15-A33E-69BA0859589C}"/>
                </a:ext>
              </a:extLst>
            </p:cNvPr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026;p65">
              <a:extLst>
                <a:ext uri="{FF2B5EF4-FFF2-40B4-BE49-F238E27FC236}">
                  <a16:creationId xmlns:a16="http://schemas.microsoft.com/office/drawing/2014/main" id="{6CD1E57E-30BC-4E37-96F5-627611A6571B}"/>
                </a:ext>
              </a:extLst>
            </p:cNvPr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027;p65">
              <a:extLst>
                <a:ext uri="{FF2B5EF4-FFF2-40B4-BE49-F238E27FC236}">
                  <a16:creationId xmlns:a16="http://schemas.microsoft.com/office/drawing/2014/main" id="{BAD19456-2DC8-403F-B411-7779876A178B}"/>
                </a:ext>
              </a:extLst>
            </p:cNvPr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5755;p65">
            <a:extLst>
              <a:ext uri="{FF2B5EF4-FFF2-40B4-BE49-F238E27FC236}">
                <a16:creationId xmlns:a16="http://schemas.microsoft.com/office/drawing/2014/main" id="{08600C8A-4FFA-4712-A356-F7CF7AD71F58}"/>
              </a:ext>
            </a:extLst>
          </p:cNvPr>
          <p:cNvGrpSpPr/>
          <p:nvPr/>
        </p:nvGrpSpPr>
        <p:grpSpPr>
          <a:xfrm>
            <a:off x="2288940" y="2585208"/>
            <a:ext cx="496246" cy="505037"/>
            <a:chOff x="-65144125" y="4094450"/>
            <a:chExt cx="311900" cy="317425"/>
          </a:xfrm>
          <a:solidFill>
            <a:schemeClr val="tx1"/>
          </a:solidFill>
        </p:grpSpPr>
        <p:sp>
          <p:nvSpPr>
            <p:cNvPr id="99" name="Google Shape;5756;p65">
              <a:extLst>
                <a:ext uri="{FF2B5EF4-FFF2-40B4-BE49-F238E27FC236}">
                  <a16:creationId xmlns:a16="http://schemas.microsoft.com/office/drawing/2014/main" id="{68528CF3-438A-4014-9CB9-BAE98B7741C2}"/>
                </a:ext>
              </a:extLst>
            </p:cNvPr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757;p65">
              <a:extLst>
                <a:ext uri="{FF2B5EF4-FFF2-40B4-BE49-F238E27FC236}">
                  <a16:creationId xmlns:a16="http://schemas.microsoft.com/office/drawing/2014/main" id="{D1A20612-F214-47D3-A152-0F741B98118B}"/>
                </a:ext>
              </a:extLst>
            </p:cNvPr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758;p65">
              <a:extLst>
                <a:ext uri="{FF2B5EF4-FFF2-40B4-BE49-F238E27FC236}">
                  <a16:creationId xmlns:a16="http://schemas.microsoft.com/office/drawing/2014/main" id="{C9CEBF61-BB14-4BC3-8974-7FC981C17E23}"/>
                </a:ext>
              </a:extLst>
            </p:cNvPr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1141;p57">
            <a:extLst>
              <a:ext uri="{FF2B5EF4-FFF2-40B4-BE49-F238E27FC236}">
                <a16:creationId xmlns:a16="http://schemas.microsoft.com/office/drawing/2014/main" id="{BFD14066-FC5D-ED8F-8C26-DE2046A07EE8}"/>
              </a:ext>
            </a:extLst>
          </p:cNvPr>
          <p:cNvGrpSpPr/>
          <p:nvPr/>
        </p:nvGrpSpPr>
        <p:grpSpPr>
          <a:xfrm>
            <a:off x="4817773" y="1468572"/>
            <a:ext cx="652010" cy="250902"/>
            <a:chOff x="4920150" y="1977875"/>
            <a:chExt cx="68525" cy="33800"/>
          </a:xfrm>
          <a:solidFill>
            <a:schemeClr val="accent2"/>
          </a:solidFill>
        </p:grpSpPr>
        <p:sp>
          <p:nvSpPr>
            <p:cNvPr id="4" name="Google Shape;1142;p57">
              <a:extLst>
                <a:ext uri="{FF2B5EF4-FFF2-40B4-BE49-F238E27FC236}">
                  <a16:creationId xmlns:a16="http://schemas.microsoft.com/office/drawing/2014/main" id="{34C48207-1222-03B2-C6BB-73BD63696565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43;p57">
              <a:extLst>
                <a:ext uri="{FF2B5EF4-FFF2-40B4-BE49-F238E27FC236}">
                  <a16:creationId xmlns:a16="http://schemas.microsoft.com/office/drawing/2014/main" id="{93046410-0490-04BC-DA15-DE1AC66D46B7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44;p57">
              <a:extLst>
                <a:ext uri="{FF2B5EF4-FFF2-40B4-BE49-F238E27FC236}">
                  <a16:creationId xmlns:a16="http://schemas.microsoft.com/office/drawing/2014/main" id="{69A7D6E2-8462-FDE4-C120-BD63F340D480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1141;p57">
            <a:extLst>
              <a:ext uri="{FF2B5EF4-FFF2-40B4-BE49-F238E27FC236}">
                <a16:creationId xmlns:a16="http://schemas.microsoft.com/office/drawing/2014/main" id="{AD29DCA3-841F-4E75-0DE5-9635E73B6C9B}"/>
              </a:ext>
            </a:extLst>
          </p:cNvPr>
          <p:cNvGrpSpPr/>
          <p:nvPr/>
        </p:nvGrpSpPr>
        <p:grpSpPr>
          <a:xfrm rot="19832925">
            <a:off x="2889234" y="2226009"/>
            <a:ext cx="659449" cy="263972"/>
            <a:chOff x="4920150" y="1977875"/>
            <a:chExt cx="68525" cy="33800"/>
          </a:xfrm>
          <a:solidFill>
            <a:schemeClr val="accent2"/>
          </a:solidFill>
        </p:grpSpPr>
        <p:sp>
          <p:nvSpPr>
            <p:cNvPr id="8" name="Google Shape;1142;p57">
              <a:extLst>
                <a:ext uri="{FF2B5EF4-FFF2-40B4-BE49-F238E27FC236}">
                  <a16:creationId xmlns:a16="http://schemas.microsoft.com/office/drawing/2014/main" id="{9FC7D8FE-AE3A-452E-25B3-CEF765376BD6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43;p57">
              <a:extLst>
                <a:ext uri="{FF2B5EF4-FFF2-40B4-BE49-F238E27FC236}">
                  <a16:creationId xmlns:a16="http://schemas.microsoft.com/office/drawing/2014/main" id="{F77B8074-B4C7-B690-C7BD-580C89D69603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44;p57">
              <a:extLst>
                <a:ext uri="{FF2B5EF4-FFF2-40B4-BE49-F238E27FC236}">
                  <a16:creationId xmlns:a16="http://schemas.microsoft.com/office/drawing/2014/main" id="{2EDD55C6-4438-4467-F60F-7B2549156BC9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141;p57">
            <a:extLst>
              <a:ext uri="{FF2B5EF4-FFF2-40B4-BE49-F238E27FC236}">
                <a16:creationId xmlns:a16="http://schemas.microsoft.com/office/drawing/2014/main" id="{4FDD6BCF-6779-3F6C-D491-487580A02093}"/>
              </a:ext>
            </a:extLst>
          </p:cNvPr>
          <p:cNvGrpSpPr/>
          <p:nvPr/>
        </p:nvGrpSpPr>
        <p:grpSpPr>
          <a:xfrm rot="1767075" flipV="1">
            <a:off x="6809852" y="2227485"/>
            <a:ext cx="659449" cy="263972"/>
            <a:chOff x="4920150" y="1977875"/>
            <a:chExt cx="68525" cy="33800"/>
          </a:xfrm>
          <a:solidFill>
            <a:schemeClr val="accent2"/>
          </a:solidFill>
        </p:grpSpPr>
        <p:sp>
          <p:nvSpPr>
            <p:cNvPr id="12" name="Google Shape;1142;p57">
              <a:extLst>
                <a:ext uri="{FF2B5EF4-FFF2-40B4-BE49-F238E27FC236}">
                  <a16:creationId xmlns:a16="http://schemas.microsoft.com/office/drawing/2014/main" id="{2F4695C5-9580-5FB0-93FA-289FCB20A05B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43;p57">
              <a:extLst>
                <a:ext uri="{FF2B5EF4-FFF2-40B4-BE49-F238E27FC236}">
                  <a16:creationId xmlns:a16="http://schemas.microsoft.com/office/drawing/2014/main" id="{78C2BDE1-5A5E-8684-2BAD-C33A19FE6446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44;p57">
              <a:extLst>
                <a:ext uri="{FF2B5EF4-FFF2-40B4-BE49-F238E27FC236}">
                  <a16:creationId xmlns:a16="http://schemas.microsoft.com/office/drawing/2014/main" id="{29A638D5-422A-30A0-9A74-3CECEE8001D8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141;p57">
            <a:extLst>
              <a:ext uri="{FF2B5EF4-FFF2-40B4-BE49-F238E27FC236}">
                <a16:creationId xmlns:a16="http://schemas.microsoft.com/office/drawing/2014/main" id="{D263D706-1529-95C8-48EE-1FB9DA0042E0}"/>
              </a:ext>
            </a:extLst>
          </p:cNvPr>
          <p:cNvGrpSpPr/>
          <p:nvPr/>
        </p:nvGrpSpPr>
        <p:grpSpPr>
          <a:xfrm rot="19832925" flipH="1" flipV="1">
            <a:off x="6741422" y="3772562"/>
            <a:ext cx="659449" cy="263972"/>
            <a:chOff x="4920150" y="1977875"/>
            <a:chExt cx="68525" cy="33800"/>
          </a:xfrm>
          <a:solidFill>
            <a:schemeClr val="accent2"/>
          </a:solidFill>
        </p:grpSpPr>
        <p:sp>
          <p:nvSpPr>
            <p:cNvPr id="16" name="Google Shape;1142;p57">
              <a:extLst>
                <a:ext uri="{FF2B5EF4-FFF2-40B4-BE49-F238E27FC236}">
                  <a16:creationId xmlns:a16="http://schemas.microsoft.com/office/drawing/2014/main" id="{3FE12B2D-8B41-FE4E-12B8-808BF7E12D98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43;p57">
              <a:extLst>
                <a:ext uri="{FF2B5EF4-FFF2-40B4-BE49-F238E27FC236}">
                  <a16:creationId xmlns:a16="http://schemas.microsoft.com/office/drawing/2014/main" id="{485C8120-476E-AF37-6A23-7190D9317ADF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44;p57">
              <a:extLst>
                <a:ext uri="{FF2B5EF4-FFF2-40B4-BE49-F238E27FC236}">
                  <a16:creationId xmlns:a16="http://schemas.microsoft.com/office/drawing/2014/main" id="{7A04296C-E80F-A520-6F12-57E94F00DA94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141;p57">
            <a:extLst>
              <a:ext uri="{FF2B5EF4-FFF2-40B4-BE49-F238E27FC236}">
                <a16:creationId xmlns:a16="http://schemas.microsoft.com/office/drawing/2014/main" id="{E79B1FC1-1989-D8B1-9EC5-2C7C4EA6B00B}"/>
              </a:ext>
            </a:extLst>
          </p:cNvPr>
          <p:cNvGrpSpPr/>
          <p:nvPr/>
        </p:nvGrpSpPr>
        <p:grpSpPr>
          <a:xfrm flipH="1">
            <a:off x="4633048" y="3981012"/>
            <a:ext cx="1008466" cy="292026"/>
            <a:chOff x="4920150" y="1977875"/>
            <a:chExt cx="68525" cy="33800"/>
          </a:xfrm>
          <a:solidFill>
            <a:schemeClr val="accent2"/>
          </a:solidFill>
        </p:grpSpPr>
        <p:sp>
          <p:nvSpPr>
            <p:cNvPr id="21" name="Google Shape;1142;p57">
              <a:extLst>
                <a:ext uri="{FF2B5EF4-FFF2-40B4-BE49-F238E27FC236}">
                  <a16:creationId xmlns:a16="http://schemas.microsoft.com/office/drawing/2014/main" id="{12659970-D29C-147C-5567-8B59417F424E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43;p57">
              <a:extLst>
                <a:ext uri="{FF2B5EF4-FFF2-40B4-BE49-F238E27FC236}">
                  <a16:creationId xmlns:a16="http://schemas.microsoft.com/office/drawing/2014/main" id="{407C818C-6A4F-EF59-7733-28D7C261BD5A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44;p57">
              <a:extLst>
                <a:ext uri="{FF2B5EF4-FFF2-40B4-BE49-F238E27FC236}">
                  <a16:creationId xmlns:a16="http://schemas.microsoft.com/office/drawing/2014/main" id="{0C5685E3-5CB5-E334-9DC3-EE9C5CCE4EB3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141;p57">
            <a:extLst>
              <a:ext uri="{FF2B5EF4-FFF2-40B4-BE49-F238E27FC236}">
                <a16:creationId xmlns:a16="http://schemas.microsoft.com/office/drawing/2014/main" id="{9F5FE0E6-43EE-F027-3DB9-12D066CA3767}"/>
              </a:ext>
            </a:extLst>
          </p:cNvPr>
          <p:cNvGrpSpPr/>
          <p:nvPr/>
        </p:nvGrpSpPr>
        <p:grpSpPr>
          <a:xfrm>
            <a:off x="1506486" y="2799418"/>
            <a:ext cx="652010" cy="250902"/>
            <a:chOff x="4920150" y="1977875"/>
            <a:chExt cx="68525" cy="33800"/>
          </a:xfrm>
          <a:solidFill>
            <a:schemeClr val="accent2"/>
          </a:solidFill>
        </p:grpSpPr>
        <p:sp>
          <p:nvSpPr>
            <p:cNvPr id="40" name="Google Shape;1142;p57">
              <a:extLst>
                <a:ext uri="{FF2B5EF4-FFF2-40B4-BE49-F238E27FC236}">
                  <a16:creationId xmlns:a16="http://schemas.microsoft.com/office/drawing/2014/main" id="{E3CD8970-A776-8A42-67A3-F3CF39E016AF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43;p57">
              <a:extLst>
                <a:ext uri="{FF2B5EF4-FFF2-40B4-BE49-F238E27FC236}">
                  <a16:creationId xmlns:a16="http://schemas.microsoft.com/office/drawing/2014/main" id="{04492F8D-AB79-1AFF-4E4A-120C2CAB5E11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44;p57">
              <a:extLst>
                <a:ext uri="{FF2B5EF4-FFF2-40B4-BE49-F238E27FC236}">
                  <a16:creationId xmlns:a16="http://schemas.microsoft.com/office/drawing/2014/main" id="{5E29DAEB-DA45-0509-BCA0-8D2E86CCC47B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381;p57">
            <a:extLst>
              <a:ext uri="{FF2B5EF4-FFF2-40B4-BE49-F238E27FC236}">
                <a16:creationId xmlns:a16="http://schemas.microsoft.com/office/drawing/2014/main" id="{C4B0DC2B-BD90-25CA-6EF2-8BF74B2D095D}"/>
              </a:ext>
            </a:extLst>
          </p:cNvPr>
          <p:cNvSpPr/>
          <p:nvPr/>
        </p:nvSpPr>
        <p:spPr>
          <a:xfrm rot="5400000">
            <a:off x="4838599" y="-58022"/>
            <a:ext cx="607219" cy="1985141"/>
          </a:xfrm>
          <a:prstGeom prst="curvedRightArrow">
            <a:avLst>
              <a:gd name="adj1" fmla="val 22742"/>
              <a:gd name="adj2" fmla="val 64272"/>
              <a:gd name="adj3" fmla="val 25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381;p57">
            <a:extLst>
              <a:ext uri="{FF2B5EF4-FFF2-40B4-BE49-F238E27FC236}">
                <a16:creationId xmlns:a16="http://schemas.microsoft.com/office/drawing/2014/main" id="{BBB07D2B-9620-F05F-017D-73A70F517D7C}"/>
              </a:ext>
            </a:extLst>
          </p:cNvPr>
          <p:cNvSpPr/>
          <p:nvPr/>
        </p:nvSpPr>
        <p:spPr>
          <a:xfrm rot="17360494" flipV="1">
            <a:off x="5359695" y="1660293"/>
            <a:ext cx="620441" cy="3051364"/>
          </a:xfrm>
          <a:prstGeom prst="curvedRightArrow">
            <a:avLst>
              <a:gd name="adj1" fmla="val 22742"/>
              <a:gd name="adj2" fmla="val 64272"/>
              <a:gd name="adj3" fmla="val 25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858;p48">
            <a:extLst>
              <a:ext uri="{FF2B5EF4-FFF2-40B4-BE49-F238E27FC236}">
                <a16:creationId xmlns:a16="http://schemas.microsoft.com/office/drawing/2014/main" id="{116CEAC4-7AF0-5854-7A75-2E60F99D591A}"/>
              </a:ext>
            </a:extLst>
          </p:cNvPr>
          <p:cNvSpPr txBox="1"/>
          <p:nvPr/>
        </p:nvSpPr>
        <p:spPr>
          <a:xfrm flipH="1">
            <a:off x="4308210" y="629527"/>
            <a:ext cx="181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lbert Sans"/>
                <a:sym typeface="Albert Sans"/>
              </a:rPr>
              <a:t>重複執行直到回合結束</a:t>
            </a:r>
            <a:endParaRPr sz="1100" i="1" dirty="0">
              <a:solidFill>
                <a:schemeClr val="accent1">
                  <a:lumMod val="40000"/>
                  <a:lumOff val="6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lbert Sans"/>
              <a:sym typeface="Albert Sans"/>
            </a:endParaRPr>
          </a:p>
        </p:txBody>
      </p:sp>
      <p:sp>
        <p:nvSpPr>
          <p:cNvPr id="49" name="Google Shape;858;p48">
            <a:extLst>
              <a:ext uri="{FF2B5EF4-FFF2-40B4-BE49-F238E27FC236}">
                <a16:creationId xmlns:a16="http://schemas.microsoft.com/office/drawing/2014/main" id="{AF02DFFD-5EC0-A33C-37D6-721C3B54BF14}"/>
              </a:ext>
            </a:extLst>
          </p:cNvPr>
          <p:cNvSpPr txBox="1"/>
          <p:nvPr/>
        </p:nvSpPr>
        <p:spPr>
          <a:xfrm rot="1235456" flipH="1">
            <a:off x="4736717" y="3121819"/>
            <a:ext cx="181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lbert Sans"/>
                <a:sym typeface="Albert Sans"/>
              </a:rPr>
              <a:t>重複執行</a:t>
            </a:r>
            <a:r>
              <a:rPr lang="en-US" altLang="zh-TW" sz="11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lbert Sans"/>
                <a:sym typeface="Albert Sans"/>
              </a:rPr>
              <a:t> 12 </a:t>
            </a:r>
            <a:r>
              <a:rPr lang="zh-TW" altLang="en-US" sz="11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lbert Sans"/>
                <a:sym typeface="Albert Sans"/>
              </a:rPr>
              <a:t>個回合</a:t>
            </a:r>
            <a:endParaRPr sz="1100" i="1" dirty="0">
              <a:solidFill>
                <a:schemeClr val="accent1">
                  <a:lumMod val="40000"/>
                  <a:lumOff val="6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lbert Sans"/>
              <a:sym typeface="Albert Sans"/>
            </a:endParaRPr>
          </a:p>
        </p:txBody>
      </p:sp>
      <p:sp>
        <p:nvSpPr>
          <p:cNvPr id="50" name="Google Shape;858;p48">
            <a:extLst>
              <a:ext uri="{FF2B5EF4-FFF2-40B4-BE49-F238E27FC236}">
                <a16:creationId xmlns:a16="http://schemas.microsoft.com/office/drawing/2014/main" id="{8A754723-C178-5BD8-D282-CAAEFC7F3571}"/>
              </a:ext>
            </a:extLst>
          </p:cNvPr>
          <p:cNvSpPr txBox="1"/>
          <p:nvPr/>
        </p:nvSpPr>
        <p:spPr>
          <a:xfrm flipH="1">
            <a:off x="6875801" y="3864340"/>
            <a:ext cx="181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lbert Sans"/>
                <a:sym typeface="Albert Sans"/>
              </a:rPr>
              <a:t>12</a:t>
            </a:r>
            <a:r>
              <a:rPr lang="zh-TW" altLang="en-US" sz="1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lbert Sans"/>
                <a:sym typeface="Albert Sans"/>
              </a:rPr>
              <a:t> 回合比賽完畢</a:t>
            </a:r>
            <a:endParaRPr lang="en-US" altLang="zh-TW" sz="1000" i="1" dirty="0">
              <a:solidFill>
                <a:schemeClr val="accent1">
                  <a:lumMod val="40000"/>
                  <a:lumOff val="6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lbert Sans"/>
              <a:sym typeface="Alber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lbert Sans"/>
                <a:sym typeface="Albert Sans"/>
              </a:rPr>
              <a:t>或是提早出現 </a:t>
            </a:r>
            <a:r>
              <a:rPr lang="en-US" altLang="zh-TW" sz="1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lbert Sans"/>
                <a:sym typeface="Albert Sans"/>
              </a:rPr>
              <a:t>K.O. </a:t>
            </a:r>
            <a:r>
              <a:rPr lang="zh-TW" altLang="en-US" sz="1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lbert Sans"/>
                <a:sym typeface="Albert Sans"/>
              </a:rPr>
              <a:t>情況</a:t>
            </a:r>
            <a:endParaRPr sz="1000" i="1" dirty="0">
              <a:solidFill>
                <a:schemeClr val="accent1">
                  <a:lumMod val="40000"/>
                  <a:lumOff val="6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lbert Sans"/>
              <a:sym typeface="Albert Sans"/>
            </a:endParaRPr>
          </a:p>
        </p:txBody>
      </p:sp>
    </p:spTree>
    <p:extLst>
      <p:ext uri="{BB962C8B-B14F-4D97-AF65-F5344CB8AC3E}">
        <p14:creationId xmlns:p14="http://schemas.microsoft.com/office/powerpoint/2010/main" val="3557571753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63BA740D-51CA-27C2-3164-B01166B64997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4" name="Google Shape;437;p31">
              <a:extLst>
                <a:ext uri="{FF2B5EF4-FFF2-40B4-BE49-F238E27FC236}">
                  <a16:creationId xmlns:a16="http://schemas.microsoft.com/office/drawing/2014/main" id="{3DD2C527-9E9C-A67D-D155-7E698F637F68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0;p31">
              <a:hlinkClick r:id="rId3" action="ppaction://hlinksldjump"/>
              <a:extLst>
                <a:ext uri="{FF2B5EF4-FFF2-40B4-BE49-F238E27FC236}">
                  <a16:creationId xmlns:a16="http://schemas.microsoft.com/office/drawing/2014/main" id="{2C2479A7-7A94-BF04-B353-02ADE8504C0E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6" name="Google Shape;441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61112D73-E595-D3F8-8F66-4210371AF95A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7" name="Google Shape;442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E25377A6-4B20-A85A-F094-E23065C502D8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8" name="Google Shape;443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8E8FD596-7305-C7F5-51EA-2E43FC2681B9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" name="Google Shape;444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60B12C09-3032-E142-C0B3-3CA33AD40889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10" name="Google Shape;445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07ECB0E6-4ABC-CDFC-D221-348A7481C5F8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11" name="Google Shape;446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9EEAA63E-2EE2-0632-6DE6-07B36E5322DC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12" name="Google Shape;447;p31">
              <a:extLst>
                <a:ext uri="{FF2B5EF4-FFF2-40B4-BE49-F238E27FC236}">
                  <a16:creationId xmlns:a16="http://schemas.microsoft.com/office/drawing/2014/main" id="{3B2FFE9A-651D-FFB7-A7D1-C5A8A11B2D84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8;p31">
              <a:extLst>
                <a:ext uri="{FF2B5EF4-FFF2-40B4-BE49-F238E27FC236}">
                  <a16:creationId xmlns:a16="http://schemas.microsoft.com/office/drawing/2014/main" id="{0339E4B0-78FA-1DF7-4C40-61F782928087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38"/>
          <p:cNvSpPr txBox="1">
            <a:spLocks noGrp="1"/>
          </p:cNvSpPr>
          <p:nvPr>
            <p:ph type="title"/>
          </p:nvPr>
        </p:nvSpPr>
        <p:spPr>
          <a:xfrm>
            <a:off x="720000" y="630936"/>
            <a:ext cx="7704000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  <a:sym typeface="Arial"/>
              </a:rPr>
              <a:t>基本設定</a:t>
            </a:r>
            <a:endParaRPr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rial"/>
              <a:sym typeface="Arial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E4E3E47-D703-429B-AE4C-65A616B78B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5</a:t>
            </a:fld>
            <a:endParaRPr lang="zh-TW" altLang="en-US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5247BA25-197B-4FE6-976A-4C2A0EBB9F9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1083590" y="-153662"/>
            <a:ext cx="1212321" cy="616497"/>
          </a:xfrm>
          <a:prstGeom prst="rect">
            <a:avLst/>
          </a:prstGeom>
        </p:spPr>
      </p:pic>
      <p:sp>
        <p:nvSpPr>
          <p:cNvPr id="146" name="Google Shape;745;p43">
            <a:extLst>
              <a:ext uri="{FF2B5EF4-FFF2-40B4-BE49-F238E27FC236}">
                <a16:creationId xmlns:a16="http://schemas.microsoft.com/office/drawing/2014/main" id="{455E7ED1-C7E2-4DDF-9845-98108EFE449D}"/>
              </a:ext>
            </a:extLst>
          </p:cNvPr>
          <p:cNvSpPr txBox="1">
            <a:spLocks/>
          </p:cNvSpPr>
          <p:nvPr/>
        </p:nvSpPr>
        <p:spPr>
          <a:xfrm>
            <a:off x="1076281" y="2958454"/>
            <a:ext cx="3345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0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拳擊手初始狀態</a:t>
            </a:r>
            <a:endParaRPr lang="en-US" sz="2000"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47" name="Google Shape;747;p43">
            <a:extLst>
              <a:ext uri="{FF2B5EF4-FFF2-40B4-BE49-F238E27FC236}">
                <a16:creationId xmlns:a16="http://schemas.microsoft.com/office/drawing/2014/main" id="{09BDEAD0-CF9E-439D-AE40-E75CC2D73E5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76281" y="1600570"/>
            <a:ext cx="3345300" cy="1357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回合數：總共進行 </a:t>
            </a:r>
            <a:r>
              <a:rPr lang="en-US" altLang="zh-TW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12</a:t>
            </a:r>
            <a:r>
              <a:rPr lang="en-US" altLang="zh-TW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回合</a:t>
            </a:r>
            <a:endParaRPr lang="en-US" altLang="zh-TW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每回合進行 </a:t>
            </a:r>
            <a:r>
              <a:rPr lang="en-US" altLang="zh-TW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180</a:t>
            </a:r>
            <a:r>
              <a:rPr lang="en-US" altLang="zh-TW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秒</a:t>
            </a:r>
            <a:endParaRPr lang="en-US" altLang="zh-TW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每次攻擊耗時 </a:t>
            </a:r>
            <a:r>
              <a:rPr lang="en-US" altLang="zh-TW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2</a:t>
            </a:r>
            <a:r>
              <a:rPr lang="en-US" altLang="zh-TW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秒</a:t>
            </a:r>
            <a:endParaRPr lang="en-US" altLang="zh-TW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149" name="Google Shape;751;p43">
            <a:extLst>
              <a:ext uri="{FF2B5EF4-FFF2-40B4-BE49-F238E27FC236}">
                <a16:creationId xmlns:a16="http://schemas.microsoft.com/office/drawing/2014/main" id="{88AB09F6-7C63-4F15-A0EB-EA693974118E}"/>
              </a:ext>
            </a:extLst>
          </p:cNvPr>
          <p:cNvSpPr txBox="1">
            <a:spLocks/>
          </p:cNvSpPr>
          <p:nvPr/>
        </p:nvSpPr>
        <p:spPr>
          <a:xfrm>
            <a:off x="1076281" y="1239709"/>
            <a:ext cx="3345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0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拳賽結構</a:t>
            </a:r>
            <a:endParaRPr lang="en-US" sz="2000"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50" name="Google Shape;617;p38">
            <a:extLst>
              <a:ext uri="{FF2B5EF4-FFF2-40B4-BE49-F238E27FC236}">
                <a16:creationId xmlns:a16="http://schemas.microsoft.com/office/drawing/2014/main" id="{C08DBDC6-54A3-4B08-B65B-D7CF36E202FB}"/>
              </a:ext>
            </a:extLst>
          </p:cNvPr>
          <p:cNvSpPr txBox="1">
            <a:spLocks/>
          </p:cNvSpPr>
          <p:nvPr/>
        </p:nvSpPr>
        <p:spPr>
          <a:xfrm>
            <a:off x="5004922" y="1239709"/>
            <a:ext cx="279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拳擊手基本屬性</a:t>
            </a:r>
            <a:endParaRPr 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51" name="Google Shape;619;p38">
            <a:extLst>
              <a:ext uri="{FF2B5EF4-FFF2-40B4-BE49-F238E27FC236}">
                <a16:creationId xmlns:a16="http://schemas.microsoft.com/office/drawing/2014/main" id="{CE654AA7-81DA-4804-9CD0-A6A3A5114312}"/>
              </a:ext>
            </a:extLst>
          </p:cNvPr>
          <p:cNvSpPr txBox="1">
            <a:spLocks/>
          </p:cNvSpPr>
          <p:nvPr/>
        </p:nvSpPr>
        <p:spPr>
          <a:xfrm>
            <a:off x="4966261" y="1734054"/>
            <a:ext cx="2791800" cy="269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>
              <a:lnSpc>
                <a:spcPct val="150000"/>
              </a:lnSpc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  <a:defRPr sz="1200">
                <a:solidFill>
                  <a:schemeClr val="dk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Albert Sans"/>
                <a:sym typeface="Albert Sans"/>
              </a:defRPr>
            </a:lvl1pPr>
            <a:lvl2pPr marL="9144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zh-TW" altLang="en-US" dirty="0"/>
              <a:t>體重 </a:t>
            </a:r>
            <a:r>
              <a:rPr lang="en-US" altLang="zh-TW" dirty="0"/>
              <a:t>(weight)</a:t>
            </a:r>
            <a:r>
              <a:rPr lang="zh-TW" altLang="en-US" dirty="0"/>
              <a:t>：</a:t>
            </a:r>
            <a:r>
              <a:rPr lang="en-US" altLang="zh-TW" dirty="0"/>
              <a:t>70.0-90.0 kg</a:t>
            </a:r>
          </a:p>
          <a:p>
            <a:r>
              <a:rPr lang="zh-TW" altLang="en-US" dirty="0"/>
              <a:t>身高 </a:t>
            </a:r>
            <a:r>
              <a:rPr lang="en-US" altLang="zh-TW" dirty="0"/>
              <a:t>(height)</a:t>
            </a:r>
            <a:r>
              <a:rPr lang="zh-TW" altLang="en-US" dirty="0"/>
              <a:t>：</a:t>
            </a:r>
            <a:r>
              <a:rPr lang="en-US" altLang="zh-TW" dirty="0"/>
              <a:t>170-185 cm</a:t>
            </a:r>
          </a:p>
          <a:p>
            <a:r>
              <a:rPr lang="zh-TW" altLang="en-US" dirty="0"/>
              <a:t>臂展 </a:t>
            </a:r>
            <a:r>
              <a:rPr lang="en-US" altLang="zh-TW" dirty="0"/>
              <a:t>(reach)</a:t>
            </a:r>
            <a:r>
              <a:rPr lang="zh-TW" altLang="en-US" dirty="0"/>
              <a:t>：</a:t>
            </a:r>
            <a:r>
              <a:rPr lang="en-US" altLang="zh-TW" dirty="0"/>
              <a:t>170-185 cm</a:t>
            </a:r>
          </a:p>
          <a:p>
            <a:r>
              <a:rPr lang="zh-TW" altLang="en-US" dirty="0"/>
              <a:t>力量 </a:t>
            </a:r>
            <a:r>
              <a:rPr lang="en-US" altLang="zh-TW" dirty="0"/>
              <a:t>(power)</a:t>
            </a:r>
            <a:r>
              <a:rPr lang="zh-TW" altLang="en-US" dirty="0"/>
              <a:t>：</a:t>
            </a:r>
            <a:r>
              <a:rPr lang="en-US" altLang="zh-TW" dirty="0"/>
              <a:t>70-90</a:t>
            </a:r>
          </a:p>
          <a:p>
            <a:r>
              <a:rPr lang="zh-TW" altLang="en-US" dirty="0"/>
              <a:t>速度 </a:t>
            </a:r>
            <a:r>
              <a:rPr lang="en-US" altLang="zh-TW" dirty="0"/>
              <a:t>(speed)</a:t>
            </a:r>
            <a:r>
              <a:rPr lang="zh-TW" altLang="en-US" dirty="0"/>
              <a:t>：</a:t>
            </a:r>
            <a:r>
              <a:rPr lang="en-US" altLang="zh-TW" dirty="0"/>
              <a:t>70-90</a:t>
            </a:r>
          </a:p>
          <a:p>
            <a:r>
              <a:rPr lang="zh-TW" altLang="en-US" dirty="0"/>
              <a:t>體力 </a:t>
            </a:r>
            <a:r>
              <a:rPr lang="en-US" altLang="zh-TW" dirty="0"/>
              <a:t>(stamina)</a:t>
            </a:r>
            <a:r>
              <a:rPr lang="zh-TW" altLang="en-US" dirty="0"/>
              <a:t>：</a:t>
            </a:r>
            <a:r>
              <a:rPr lang="en-US" altLang="zh-TW" dirty="0"/>
              <a:t>70-90</a:t>
            </a:r>
          </a:p>
          <a:p>
            <a:r>
              <a:rPr lang="zh-TW" altLang="en-US" dirty="0"/>
              <a:t>防禦 </a:t>
            </a:r>
            <a:r>
              <a:rPr lang="en-US" altLang="zh-TW" dirty="0"/>
              <a:t>(defense)</a:t>
            </a:r>
            <a:r>
              <a:rPr lang="zh-TW" altLang="en-US" dirty="0"/>
              <a:t>：</a:t>
            </a:r>
            <a:r>
              <a:rPr lang="en-US" altLang="zh-TW" dirty="0"/>
              <a:t>70-90</a:t>
            </a:r>
          </a:p>
          <a:p>
            <a:r>
              <a:rPr lang="zh-TW" altLang="en-US" dirty="0"/>
              <a:t>抗擊打 </a:t>
            </a:r>
            <a:r>
              <a:rPr lang="en-US" altLang="zh-TW" dirty="0"/>
              <a:t>(chin)</a:t>
            </a:r>
            <a:r>
              <a:rPr lang="zh-TW" altLang="en-US" dirty="0"/>
              <a:t>：</a:t>
            </a:r>
            <a:r>
              <a:rPr lang="en-US" altLang="zh-TW" dirty="0"/>
              <a:t>70-90</a:t>
            </a:r>
          </a:p>
          <a:p>
            <a:r>
              <a:rPr lang="zh-TW" altLang="en-US" dirty="0"/>
              <a:t>經驗 </a:t>
            </a:r>
            <a:r>
              <a:rPr lang="en-US" altLang="zh-TW" dirty="0"/>
              <a:t>(experience)</a:t>
            </a:r>
            <a:r>
              <a:rPr lang="zh-TW" altLang="en-US" dirty="0"/>
              <a:t>：</a:t>
            </a:r>
            <a:r>
              <a:rPr lang="en-US" altLang="zh-TW" dirty="0"/>
              <a:t>50-100</a:t>
            </a:r>
          </a:p>
        </p:txBody>
      </p:sp>
      <p:sp>
        <p:nvSpPr>
          <p:cNvPr id="152" name="Google Shape;747;p43">
            <a:extLst>
              <a:ext uri="{FF2B5EF4-FFF2-40B4-BE49-F238E27FC236}">
                <a16:creationId xmlns:a16="http://schemas.microsoft.com/office/drawing/2014/main" id="{B0F9480B-4C6D-4587-9CDE-F59373CF71C6}"/>
              </a:ext>
            </a:extLst>
          </p:cNvPr>
          <p:cNvSpPr txBox="1">
            <a:spLocks/>
          </p:cNvSpPr>
          <p:nvPr/>
        </p:nvSpPr>
        <p:spPr>
          <a:xfrm>
            <a:off x="1076281" y="3324794"/>
            <a:ext cx="3345300" cy="1539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初始 </a:t>
            </a:r>
            <a:r>
              <a:rPr lang="en-US" altLang="zh-TW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/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最大 </a:t>
            </a:r>
            <a:r>
              <a:rPr lang="zh-TW" altLang="en-US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生命值 </a:t>
            </a:r>
            <a:r>
              <a:rPr lang="en-US" altLang="zh-TW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(HP)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：</a:t>
            </a:r>
            <a:r>
              <a:rPr lang="en-US" altLang="zh-TW" sz="18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100</a:t>
            </a:r>
            <a:endParaRPr lang="en-US" altLang="zh-TW" b="1" i="1" dirty="0">
              <a:solidFill>
                <a:schemeClr val="tx2">
                  <a:lumMod val="60000"/>
                  <a:lumOff val="40000"/>
                </a:schemeClr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0" indent="0">
              <a:lnSpc>
                <a:spcPct val="150000"/>
              </a:lnSpc>
            </a:pPr>
            <a:r>
              <a:rPr lang="en-US" altLang="zh-TW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    </a:t>
            </a:r>
            <a:r>
              <a:rPr lang="en-US" altLang="zh-TW" sz="1050" dirty="0">
                <a:solidFill>
                  <a:schemeClr val="accent2">
                    <a:lumMod val="7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→ </a:t>
            </a:r>
            <a:r>
              <a:rPr lang="zh-TW" altLang="en-US" sz="1050" dirty="0">
                <a:solidFill>
                  <a:schemeClr val="accent2">
                    <a:lumMod val="7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生命值歸零就直接輸掉比賽</a:t>
            </a:r>
            <a:endParaRPr lang="en-US" altLang="zh-TW" dirty="0">
              <a:solidFill>
                <a:schemeClr val="accent2">
                  <a:lumMod val="75000"/>
                </a:schemeClr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初始 </a:t>
            </a:r>
            <a:r>
              <a:rPr lang="en-US" altLang="zh-TW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/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最大 </a:t>
            </a:r>
            <a:r>
              <a:rPr lang="zh-TW" altLang="en-US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體力值 </a:t>
            </a:r>
            <a:r>
              <a:rPr lang="en-US" altLang="zh-TW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(Stamina)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：</a:t>
            </a:r>
            <a:r>
              <a:rPr lang="en-US" altLang="zh-TW" sz="18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100</a:t>
            </a:r>
            <a:endParaRPr lang="en-US" altLang="zh-TW" b="1" i="1" dirty="0">
              <a:solidFill>
                <a:schemeClr val="tx2">
                  <a:lumMod val="60000"/>
                  <a:lumOff val="40000"/>
                </a:schemeClr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0" indent="0">
              <a:lnSpc>
                <a:spcPct val="150000"/>
              </a:lnSpc>
            </a:pPr>
            <a:r>
              <a:rPr lang="en-US" altLang="zh-TW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   </a:t>
            </a:r>
            <a:r>
              <a:rPr lang="en-US" altLang="zh-TW" sz="1050" dirty="0">
                <a:solidFill>
                  <a:schemeClr val="accent2">
                    <a:lumMod val="7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→ </a:t>
            </a:r>
            <a:r>
              <a:rPr lang="zh-TW" altLang="en-US" sz="1050" dirty="0">
                <a:solidFill>
                  <a:schemeClr val="accent2">
                    <a:lumMod val="7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攻擊時會消耗體力，過低則無法攻擊</a:t>
            </a:r>
            <a:endParaRPr lang="en-US" altLang="zh-TW" sz="1050" dirty="0">
              <a:solidFill>
                <a:schemeClr val="accent2">
                  <a:lumMod val="75000"/>
                </a:schemeClr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153" name="Google Shape;747;p43">
            <a:extLst>
              <a:ext uri="{FF2B5EF4-FFF2-40B4-BE49-F238E27FC236}">
                <a16:creationId xmlns:a16="http://schemas.microsoft.com/office/drawing/2014/main" id="{AEF90600-86AA-4A3A-A524-B2DCCBD960FE}"/>
              </a:ext>
            </a:extLst>
          </p:cNvPr>
          <p:cNvSpPr txBox="1">
            <a:spLocks/>
          </p:cNvSpPr>
          <p:nvPr/>
        </p:nvSpPr>
        <p:spPr>
          <a:xfrm>
            <a:off x="4935823" y="4275794"/>
            <a:ext cx="3345300" cy="38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1450" indent="-171450">
              <a:lnSpc>
                <a:spcPct val="150000"/>
              </a:lnSpc>
              <a:buFont typeface="Yu Gothic Medium" panose="020B0500000000000000" pitchFamily="34" charset="-128"/>
              <a:buChar char="→"/>
            </a:pPr>
            <a:r>
              <a:rPr lang="zh-TW" altLang="en-US" sz="1050" dirty="0">
                <a:solidFill>
                  <a:schemeClr val="accent2">
                    <a:lumMod val="8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以上屬性會影響後續的攻擊、防禦、傷害等判定</a:t>
            </a:r>
            <a:endParaRPr lang="en-US" altLang="zh-TW" sz="1050" dirty="0">
              <a:solidFill>
                <a:schemeClr val="accent2">
                  <a:lumMod val="85000"/>
                </a:schemeClr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59144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>
          <a:extLst>
            <a:ext uri="{FF2B5EF4-FFF2-40B4-BE49-F238E27FC236}">
              <a16:creationId xmlns:a16="http://schemas.microsoft.com/office/drawing/2014/main" id="{634F48B8-6753-1E3F-CB8F-45BB1E3C5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684EFDFC-E4AC-5B17-09D9-E8B0730428E4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4" name="Google Shape;437;p31">
              <a:extLst>
                <a:ext uri="{FF2B5EF4-FFF2-40B4-BE49-F238E27FC236}">
                  <a16:creationId xmlns:a16="http://schemas.microsoft.com/office/drawing/2014/main" id="{F1CA2C6F-145B-DF8D-FC83-75BF187B2293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0;p31">
              <a:hlinkClick r:id="rId3" action="ppaction://hlinksldjump"/>
              <a:extLst>
                <a:ext uri="{FF2B5EF4-FFF2-40B4-BE49-F238E27FC236}">
                  <a16:creationId xmlns:a16="http://schemas.microsoft.com/office/drawing/2014/main" id="{68DC83F0-4750-3653-04F6-770740957F74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18" name="Google Shape;441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A226E2A7-C756-35C9-DE6E-24489E657170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19" name="Google Shape;442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6EC852D2-7EF8-B91E-2934-E40B5C9FF9B1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20" name="Google Shape;443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22C5C1EF-76D8-73F5-B81A-B72F7B361496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1" name="Google Shape;444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ADB594A8-8495-0DE1-04DA-D2389C0FA564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22" name="Google Shape;445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C8005DAD-6617-C871-C6A6-5849E49CF6A0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23" name="Google Shape;446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5A5E2D58-1922-A10E-3574-62F18C8BC934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24" name="Google Shape;447;p31">
              <a:extLst>
                <a:ext uri="{FF2B5EF4-FFF2-40B4-BE49-F238E27FC236}">
                  <a16:creationId xmlns:a16="http://schemas.microsoft.com/office/drawing/2014/main" id="{263FD590-E78E-F1B7-6609-459413E0D117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48;p31">
              <a:extLst>
                <a:ext uri="{FF2B5EF4-FFF2-40B4-BE49-F238E27FC236}">
                  <a16:creationId xmlns:a16="http://schemas.microsoft.com/office/drawing/2014/main" id="{DF9DC0CA-E916-9271-0B56-FA922F4C72AF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38">
            <a:extLst>
              <a:ext uri="{FF2B5EF4-FFF2-40B4-BE49-F238E27FC236}">
                <a16:creationId xmlns:a16="http://schemas.microsoft.com/office/drawing/2014/main" id="{9F98F80A-487D-03DE-1C7C-B2F3AB20AF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30936"/>
            <a:ext cx="7704000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  <a:sym typeface="Arial"/>
              </a:rPr>
              <a:t>拳擊手攻擊種類（拳種）</a:t>
            </a:r>
            <a:endParaRPr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rial"/>
              <a:sym typeface="Arial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BCAD063-EA81-7AC0-B184-B230AE92EB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783A69AD-1290-472C-B2A0-894F651A8F8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1083590" y="-153662"/>
            <a:ext cx="1212321" cy="616497"/>
          </a:xfrm>
          <a:prstGeom prst="rect">
            <a:avLst/>
          </a:prstGeom>
        </p:spPr>
      </p:pic>
      <p:sp>
        <p:nvSpPr>
          <p:cNvPr id="5" name="Google Shape;769;p44">
            <a:extLst>
              <a:ext uri="{FF2B5EF4-FFF2-40B4-BE49-F238E27FC236}">
                <a16:creationId xmlns:a16="http://schemas.microsoft.com/office/drawing/2014/main" id="{5A9C8793-7F74-24BC-F7BD-3D76C72A80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4500" y="1795517"/>
            <a:ext cx="2469300" cy="1232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擊中傷害：</a:t>
            </a: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6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體力消耗：</a:t>
            </a: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0.3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命中率：</a:t>
            </a: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85%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得分：</a:t>
            </a: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1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分</a:t>
            </a:r>
            <a:endParaRPr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6" name="Google Shape;770;p44">
            <a:extLst>
              <a:ext uri="{FF2B5EF4-FFF2-40B4-BE49-F238E27FC236}">
                <a16:creationId xmlns:a16="http://schemas.microsoft.com/office/drawing/2014/main" id="{470A1032-0885-635E-C4A0-889C6562D7E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119590" y="1795517"/>
            <a:ext cx="2579700" cy="123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擊中傷害：</a:t>
            </a: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15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體力消耗：</a:t>
            </a: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0.8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命中率：</a:t>
            </a: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70%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得分：</a:t>
            </a: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2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分</a:t>
            </a:r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7" name="Google Shape;771;p44">
            <a:extLst>
              <a:ext uri="{FF2B5EF4-FFF2-40B4-BE49-F238E27FC236}">
                <a16:creationId xmlns:a16="http://schemas.microsoft.com/office/drawing/2014/main" id="{C62FFEE7-2027-8E3D-B137-964B75A0196C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814500" y="3383854"/>
            <a:ext cx="2469300" cy="123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SzPts val="1200"/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擊中</a:t>
            </a:r>
            <a:r>
              <a: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  <a:sym typeface="Albert Sans"/>
              </a:rPr>
              <a:t>傷害：</a:t>
            </a:r>
            <a:r>
              <a:rPr lang="en-US" altLang="zh-TW" sz="1200" dirty="0">
                <a:latin typeface="Yu Gothic UI" panose="020B0500000000000000" pitchFamily="34" charset="-128"/>
                <a:ea typeface="Yu Gothic UI" panose="020B0500000000000000" pitchFamily="34" charset="-128"/>
                <a:sym typeface="Albert Sans"/>
              </a:rPr>
              <a:t>11</a:t>
            </a:r>
          </a:p>
          <a:p>
            <a:pPr marL="171450" indent="-171450">
              <a:lnSpc>
                <a:spcPct val="150000"/>
              </a:lnSpc>
              <a:buSzPts val="1200"/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  <a:sym typeface="Albert Sans"/>
              </a:rPr>
              <a:t>體力消耗：</a:t>
            </a:r>
            <a:r>
              <a:rPr lang="en-US" altLang="zh-TW" sz="1200" dirty="0">
                <a:latin typeface="Yu Gothic UI" panose="020B0500000000000000" pitchFamily="34" charset="-128"/>
                <a:ea typeface="Yu Gothic UI" panose="020B0500000000000000" pitchFamily="34" charset="-128"/>
                <a:sym typeface="Albert Sans"/>
              </a:rPr>
              <a:t>0.6</a:t>
            </a:r>
          </a:p>
          <a:p>
            <a:pPr marL="171450" indent="-171450">
              <a:lnSpc>
                <a:spcPct val="150000"/>
              </a:lnSpc>
              <a:buSzPts val="1200"/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  <a:sym typeface="Albert Sans"/>
              </a:rPr>
              <a:t>命中率：</a:t>
            </a:r>
            <a:r>
              <a:rPr lang="en-US" altLang="zh-TW" sz="1200" dirty="0">
                <a:latin typeface="Yu Gothic UI" panose="020B0500000000000000" pitchFamily="34" charset="-128"/>
                <a:ea typeface="Yu Gothic UI" panose="020B0500000000000000" pitchFamily="34" charset="-128"/>
                <a:sym typeface="Albert Sans"/>
              </a:rPr>
              <a:t>75%</a:t>
            </a:r>
          </a:p>
          <a:p>
            <a:pPr marL="171450" indent="-171450">
              <a:lnSpc>
                <a:spcPct val="150000"/>
              </a:lnSpc>
              <a:buSzPts val="1200"/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  <a:sym typeface="Albert Sans"/>
              </a:rPr>
              <a:t>得分：</a:t>
            </a:r>
            <a:r>
              <a:rPr lang="en-US" altLang="zh-TW" sz="1200" dirty="0">
                <a:latin typeface="Yu Gothic UI" panose="020B0500000000000000" pitchFamily="34" charset="-128"/>
                <a:ea typeface="Yu Gothic UI" panose="020B0500000000000000" pitchFamily="34" charset="-128"/>
                <a:sym typeface="Albert Sans"/>
              </a:rPr>
              <a:t>2</a:t>
            </a:r>
            <a:r>
              <a: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  <a:sym typeface="Albert Sans"/>
              </a:rPr>
              <a:t>分</a:t>
            </a:r>
            <a:endParaRPr sz="1200" dirty="0">
              <a:latin typeface="Yu Gothic UI" panose="020B0500000000000000" pitchFamily="34" charset="-128"/>
              <a:ea typeface="Yu Gothic UI" panose="020B0500000000000000" pitchFamily="34" charset="-128"/>
              <a:sym typeface="Albert Sans"/>
            </a:endParaRPr>
          </a:p>
        </p:txBody>
      </p:sp>
      <p:sp>
        <p:nvSpPr>
          <p:cNvPr id="8" name="Google Shape;772;p44">
            <a:extLst>
              <a:ext uri="{FF2B5EF4-FFF2-40B4-BE49-F238E27FC236}">
                <a16:creationId xmlns:a16="http://schemas.microsoft.com/office/drawing/2014/main" id="{3B1C7019-3DA4-25D2-3246-6E4793D67178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119590" y="3383854"/>
            <a:ext cx="2579700" cy="123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SzPts val="1200"/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擊中</a:t>
            </a:r>
            <a:r>
              <a: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  <a:sym typeface="Albert Sans"/>
              </a:rPr>
              <a:t>傷害：</a:t>
            </a:r>
            <a:r>
              <a:rPr lang="en-US" altLang="zh-TW" sz="1200" dirty="0">
                <a:latin typeface="Yu Gothic UI" panose="020B0500000000000000" pitchFamily="34" charset="-128"/>
                <a:ea typeface="Yu Gothic UI" panose="020B0500000000000000" pitchFamily="34" charset="-128"/>
                <a:sym typeface="Albert Sans"/>
              </a:rPr>
              <a:t>18</a:t>
            </a:r>
          </a:p>
          <a:p>
            <a:pPr marL="171450" indent="-171450">
              <a:lnSpc>
                <a:spcPct val="150000"/>
              </a:lnSpc>
              <a:buSzPts val="1200"/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  <a:sym typeface="Albert Sans"/>
              </a:rPr>
              <a:t>體力消耗：</a:t>
            </a:r>
            <a:r>
              <a:rPr lang="en-US" altLang="zh-TW" sz="1200" dirty="0">
                <a:latin typeface="Yu Gothic UI" panose="020B0500000000000000" pitchFamily="34" charset="-128"/>
                <a:ea typeface="Yu Gothic UI" panose="020B0500000000000000" pitchFamily="34" charset="-128"/>
                <a:sym typeface="Albert Sans"/>
              </a:rPr>
              <a:t>1.0</a:t>
            </a:r>
          </a:p>
          <a:p>
            <a:pPr marL="171450" indent="-171450">
              <a:lnSpc>
                <a:spcPct val="150000"/>
              </a:lnSpc>
              <a:buSzPts val="1200"/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  <a:sym typeface="Albert Sans"/>
              </a:rPr>
              <a:t>命中率：</a:t>
            </a:r>
            <a:r>
              <a:rPr lang="en-US" altLang="zh-TW" sz="1200" dirty="0">
                <a:latin typeface="Yu Gothic UI" panose="020B0500000000000000" pitchFamily="34" charset="-128"/>
                <a:ea typeface="Yu Gothic UI" panose="020B0500000000000000" pitchFamily="34" charset="-128"/>
                <a:sym typeface="Albert Sans"/>
              </a:rPr>
              <a:t>65%</a:t>
            </a:r>
          </a:p>
          <a:p>
            <a:pPr marL="171450" indent="-171450">
              <a:lnSpc>
                <a:spcPct val="150000"/>
              </a:lnSpc>
              <a:buSzPts val="1200"/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  <a:sym typeface="Albert Sans"/>
              </a:rPr>
              <a:t>得分：</a:t>
            </a:r>
            <a:r>
              <a:rPr lang="en-US" altLang="zh-TW" sz="1200" dirty="0">
                <a:latin typeface="Yu Gothic UI" panose="020B0500000000000000" pitchFamily="34" charset="-128"/>
                <a:ea typeface="Yu Gothic UI" panose="020B0500000000000000" pitchFamily="34" charset="-128"/>
                <a:sym typeface="Albert Sans"/>
              </a:rPr>
              <a:t>3</a:t>
            </a:r>
            <a:r>
              <a: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  <a:sym typeface="Albert Sans"/>
              </a:rPr>
              <a:t>分</a:t>
            </a:r>
            <a:endParaRPr sz="1200" dirty="0">
              <a:latin typeface="Yu Gothic UI" panose="020B0500000000000000" pitchFamily="34" charset="-128"/>
              <a:ea typeface="Yu Gothic UI" panose="020B0500000000000000" pitchFamily="34" charset="-128"/>
              <a:sym typeface="Albert Sans"/>
            </a:endParaRPr>
          </a:p>
        </p:txBody>
      </p:sp>
      <p:sp>
        <p:nvSpPr>
          <p:cNvPr id="9" name="Google Shape;773;p44">
            <a:extLst>
              <a:ext uri="{FF2B5EF4-FFF2-40B4-BE49-F238E27FC236}">
                <a16:creationId xmlns:a16="http://schemas.microsoft.com/office/drawing/2014/main" id="{94000BA7-FF1F-557C-E026-71D7DDF91406}"/>
              </a:ext>
            </a:extLst>
          </p:cNvPr>
          <p:cNvSpPr txBox="1">
            <a:spLocks/>
          </p:cNvSpPr>
          <p:nvPr/>
        </p:nvSpPr>
        <p:spPr>
          <a:xfrm>
            <a:off x="814500" y="1368412"/>
            <a:ext cx="2469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zh-TW" sz="1800" b="1" i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JAB</a:t>
            </a:r>
            <a:r>
              <a:rPr lang="zh-TW" altLang="en-US" sz="1800" b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 勾拳</a:t>
            </a:r>
            <a:endParaRPr lang="en" sz="1800" b="1"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Google Shape;774;p44">
            <a:extLst>
              <a:ext uri="{FF2B5EF4-FFF2-40B4-BE49-F238E27FC236}">
                <a16:creationId xmlns:a16="http://schemas.microsoft.com/office/drawing/2014/main" id="{D4FE46FF-1E84-69DF-05E9-51DE5AFB007F}"/>
              </a:ext>
            </a:extLst>
          </p:cNvPr>
          <p:cNvSpPr txBox="1">
            <a:spLocks/>
          </p:cNvSpPr>
          <p:nvPr/>
        </p:nvSpPr>
        <p:spPr>
          <a:xfrm>
            <a:off x="3119590" y="1368412"/>
            <a:ext cx="2577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zh-TW" sz="1800" b="1" i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LEAD_HOOK</a:t>
            </a:r>
            <a:r>
              <a:rPr lang="zh-TW" altLang="en-US" sz="1800" b="1" i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 </a:t>
            </a:r>
            <a:r>
              <a:rPr lang="zh-TW" altLang="en-US" sz="1800" b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前鉤拳</a:t>
            </a:r>
            <a:endParaRPr lang="en" sz="1800" b="1"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1" name="Google Shape;775;p44">
            <a:extLst>
              <a:ext uri="{FF2B5EF4-FFF2-40B4-BE49-F238E27FC236}">
                <a16:creationId xmlns:a16="http://schemas.microsoft.com/office/drawing/2014/main" id="{1A5D51F9-51A5-4EE4-0657-CE5305335055}"/>
              </a:ext>
            </a:extLst>
          </p:cNvPr>
          <p:cNvSpPr txBox="1">
            <a:spLocks/>
          </p:cNvSpPr>
          <p:nvPr/>
        </p:nvSpPr>
        <p:spPr>
          <a:xfrm>
            <a:off x="5798894" y="1368412"/>
            <a:ext cx="3091105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zh-TW" sz="1800" b="1" i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LEAD_UPPERCUT</a:t>
            </a:r>
            <a:r>
              <a:rPr lang="zh-TW" altLang="en-US" sz="1800" b="1" i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 </a:t>
            </a:r>
            <a:r>
              <a:rPr lang="zh-TW" altLang="en-US" sz="1800" b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前上勾拳</a:t>
            </a:r>
            <a:endParaRPr lang="en" sz="1800" b="1"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Google Shape;776;p44">
            <a:extLst>
              <a:ext uri="{FF2B5EF4-FFF2-40B4-BE49-F238E27FC236}">
                <a16:creationId xmlns:a16="http://schemas.microsoft.com/office/drawing/2014/main" id="{86954181-FB00-726B-9E9A-5BC4714DBB90}"/>
              </a:ext>
            </a:extLst>
          </p:cNvPr>
          <p:cNvSpPr txBox="1">
            <a:spLocks/>
          </p:cNvSpPr>
          <p:nvPr/>
        </p:nvSpPr>
        <p:spPr>
          <a:xfrm>
            <a:off x="5798895" y="1795517"/>
            <a:ext cx="2469300" cy="119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>
              <a:lnSpc>
                <a:spcPct val="150000"/>
              </a:lnSpc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  <a:defRPr sz="1200">
                <a:solidFill>
                  <a:schemeClr val="dk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lbert Sans"/>
                <a:sym typeface="Albert Sans"/>
              </a:defRPr>
            </a:lvl1pPr>
            <a:lvl2pPr marL="9144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擊中</a:t>
            </a:r>
            <a:r>
              <a:rPr lang="zh-TW" altLang="en-US" dirty="0"/>
              <a:t>傷害：</a:t>
            </a:r>
            <a:r>
              <a:rPr lang="en-US" altLang="zh-TW" dirty="0"/>
              <a:t>20</a:t>
            </a:r>
          </a:p>
          <a:p>
            <a:r>
              <a:rPr lang="zh-TW" altLang="en-US" dirty="0"/>
              <a:t>體力消耗：</a:t>
            </a:r>
            <a:r>
              <a:rPr lang="en-US" altLang="zh-TW" dirty="0"/>
              <a:t>1.2</a:t>
            </a:r>
          </a:p>
          <a:p>
            <a:r>
              <a:rPr lang="zh-TW" altLang="en-US" dirty="0"/>
              <a:t>命中率：</a:t>
            </a:r>
            <a:r>
              <a:rPr lang="en-US" altLang="zh-TW" dirty="0"/>
              <a:t>60%</a:t>
            </a:r>
          </a:p>
          <a:p>
            <a:r>
              <a:rPr lang="zh-TW" altLang="en-US" dirty="0"/>
              <a:t>得分：</a:t>
            </a:r>
            <a:r>
              <a:rPr lang="en-US" altLang="zh-TW" dirty="0"/>
              <a:t>3</a:t>
            </a:r>
            <a:r>
              <a:rPr lang="zh-TW" altLang="en-US" dirty="0"/>
              <a:t>分</a:t>
            </a:r>
            <a:endParaRPr lang="en" dirty="0"/>
          </a:p>
        </p:txBody>
      </p:sp>
      <p:sp>
        <p:nvSpPr>
          <p:cNvPr id="13" name="Google Shape;777;p44">
            <a:extLst>
              <a:ext uri="{FF2B5EF4-FFF2-40B4-BE49-F238E27FC236}">
                <a16:creationId xmlns:a16="http://schemas.microsoft.com/office/drawing/2014/main" id="{8853DD4C-E80C-4E0B-A981-86E2E53B5B04}"/>
              </a:ext>
            </a:extLst>
          </p:cNvPr>
          <p:cNvSpPr txBox="1">
            <a:spLocks/>
          </p:cNvSpPr>
          <p:nvPr/>
        </p:nvSpPr>
        <p:spPr>
          <a:xfrm>
            <a:off x="5798895" y="3383854"/>
            <a:ext cx="2469300" cy="1171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>
              <a:lnSpc>
                <a:spcPct val="150000"/>
              </a:lnSpc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  <a:defRPr sz="1200">
                <a:solidFill>
                  <a:schemeClr val="dk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lbert Sans"/>
                <a:sym typeface="Albert Sans"/>
              </a:defRPr>
            </a:lvl1pPr>
            <a:lvl2pPr marL="9144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擊中</a:t>
            </a:r>
            <a:r>
              <a:rPr lang="zh-TW" altLang="en-US" dirty="0"/>
              <a:t>傷害：</a:t>
            </a:r>
            <a:r>
              <a:rPr lang="en-US" altLang="zh-TW" dirty="0"/>
              <a:t>24</a:t>
            </a:r>
          </a:p>
          <a:p>
            <a:r>
              <a:rPr lang="zh-TW" altLang="en-US" dirty="0"/>
              <a:t>體力消耗：</a:t>
            </a:r>
            <a:r>
              <a:rPr lang="en-US" altLang="zh-TW" dirty="0"/>
              <a:t>1.4</a:t>
            </a:r>
          </a:p>
          <a:p>
            <a:r>
              <a:rPr lang="zh-TW" altLang="en-US" dirty="0"/>
              <a:t>命中率：</a:t>
            </a:r>
            <a:r>
              <a:rPr lang="en-US" altLang="zh-TW" dirty="0"/>
              <a:t>55%</a:t>
            </a:r>
          </a:p>
          <a:p>
            <a:r>
              <a:rPr lang="zh-TW" altLang="en-US" dirty="0"/>
              <a:t>得分：</a:t>
            </a:r>
            <a:r>
              <a:rPr lang="en-US" altLang="zh-TW" dirty="0"/>
              <a:t>4</a:t>
            </a:r>
            <a:r>
              <a:rPr lang="zh-TW" altLang="en-US" dirty="0"/>
              <a:t>分</a:t>
            </a:r>
            <a:endParaRPr lang="en" dirty="0"/>
          </a:p>
        </p:txBody>
      </p:sp>
      <p:sp>
        <p:nvSpPr>
          <p:cNvPr id="14" name="Google Shape;778;p44">
            <a:extLst>
              <a:ext uri="{FF2B5EF4-FFF2-40B4-BE49-F238E27FC236}">
                <a16:creationId xmlns:a16="http://schemas.microsoft.com/office/drawing/2014/main" id="{4DE72871-725E-C786-F936-B6FDE557729C}"/>
              </a:ext>
            </a:extLst>
          </p:cNvPr>
          <p:cNvSpPr txBox="1">
            <a:spLocks/>
          </p:cNvSpPr>
          <p:nvPr/>
        </p:nvSpPr>
        <p:spPr>
          <a:xfrm>
            <a:off x="814500" y="2966922"/>
            <a:ext cx="2469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zh-TW" sz="1800" b="1" i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CROSS</a:t>
            </a:r>
            <a:r>
              <a:rPr lang="zh-TW" altLang="en-US" sz="1800" b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 直拳</a:t>
            </a:r>
            <a:endParaRPr lang="en" sz="1800" b="1"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5" name="Google Shape;779;p44">
            <a:extLst>
              <a:ext uri="{FF2B5EF4-FFF2-40B4-BE49-F238E27FC236}">
                <a16:creationId xmlns:a16="http://schemas.microsoft.com/office/drawing/2014/main" id="{A353D82C-A5DB-85A6-4D77-0E52C3129520}"/>
              </a:ext>
            </a:extLst>
          </p:cNvPr>
          <p:cNvSpPr txBox="1">
            <a:spLocks/>
          </p:cNvSpPr>
          <p:nvPr/>
        </p:nvSpPr>
        <p:spPr>
          <a:xfrm>
            <a:off x="3119590" y="2966918"/>
            <a:ext cx="2577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zh-TW" sz="1800" b="1" i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REAR_HOOK</a:t>
            </a:r>
            <a:r>
              <a:rPr lang="zh-TW" altLang="en-US" sz="1800" b="1" i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 </a:t>
            </a:r>
            <a:r>
              <a:rPr lang="zh-TW" altLang="en-US" sz="1800" b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後鉤拳</a:t>
            </a:r>
            <a:endParaRPr lang="en" sz="1800" b="1"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Google Shape;780;p44">
            <a:extLst>
              <a:ext uri="{FF2B5EF4-FFF2-40B4-BE49-F238E27FC236}">
                <a16:creationId xmlns:a16="http://schemas.microsoft.com/office/drawing/2014/main" id="{3C4E4F16-BCA1-0632-F23E-1D606E747573}"/>
              </a:ext>
            </a:extLst>
          </p:cNvPr>
          <p:cNvSpPr txBox="1">
            <a:spLocks/>
          </p:cNvSpPr>
          <p:nvPr/>
        </p:nvSpPr>
        <p:spPr>
          <a:xfrm>
            <a:off x="5798895" y="2966912"/>
            <a:ext cx="3091104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zh-TW" sz="1800" b="1" i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REAR_UPPERCUT</a:t>
            </a:r>
            <a:r>
              <a:rPr lang="zh-TW" altLang="en-US" sz="1800" b="1" i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 </a:t>
            </a:r>
            <a:r>
              <a:rPr lang="zh-TW" altLang="en-US" sz="1800" b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後上勾拳</a:t>
            </a:r>
            <a:endParaRPr lang="en" sz="1800" b="1"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1803356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>
          <a:extLst>
            <a:ext uri="{FF2B5EF4-FFF2-40B4-BE49-F238E27FC236}">
              <a16:creationId xmlns:a16="http://schemas.microsoft.com/office/drawing/2014/main" id="{EDBDF69C-C3A8-2228-5ACF-D3CB9CBD5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DC07BE53-8A1B-B5EB-33ED-26EE6D9F9053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5" name="Google Shape;437;p31">
              <a:extLst>
                <a:ext uri="{FF2B5EF4-FFF2-40B4-BE49-F238E27FC236}">
                  <a16:creationId xmlns:a16="http://schemas.microsoft.com/office/drawing/2014/main" id="{95EB60AE-1A04-2639-46B4-B33CC54D0A59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0;p31">
              <a:hlinkClick r:id="rId3" action="ppaction://hlinksldjump"/>
              <a:extLst>
                <a:ext uri="{FF2B5EF4-FFF2-40B4-BE49-F238E27FC236}">
                  <a16:creationId xmlns:a16="http://schemas.microsoft.com/office/drawing/2014/main" id="{7AE8BC69-1866-BE05-DD89-078E9D146414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9" name="Google Shape;441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56532487-1908-DEA2-406B-C7AE271EB7CC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10" name="Google Shape;442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F52E7585-6591-4EEE-0CE6-5CE8202E353A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11" name="Google Shape;443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9ECF4626-0B95-E709-D36F-941D73078EB3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2" name="Google Shape;444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911C06A5-6B87-2323-2EDD-BFEFC7B5559F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13" name="Google Shape;445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7FA7F526-AA6B-C218-150C-C391FE04CC6A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14" name="Google Shape;446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44685607-83D4-2B7B-E76A-D7CE08AD9A5D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15" name="Google Shape;447;p31">
              <a:extLst>
                <a:ext uri="{FF2B5EF4-FFF2-40B4-BE49-F238E27FC236}">
                  <a16:creationId xmlns:a16="http://schemas.microsoft.com/office/drawing/2014/main" id="{F57F64B0-38EB-0056-6133-9381AD94F419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31">
              <a:extLst>
                <a:ext uri="{FF2B5EF4-FFF2-40B4-BE49-F238E27FC236}">
                  <a16:creationId xmlns:a16="http://schemas.microsoft.com/office/drawing/2014/main" id="{2FC645D2-AB5A-4696-8BA4-5812057D4D88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38">
            <a:extLst>
              <a:ext uri="{FF2B5EF4-FFF2-40B4-BE49-F238E27FC236}">
                <a16:creationId xmlns:a16="http://schemas.microsoft.com/office/drawing/2014/main" id="{80C64448-0B49-8457-49EC-E6D53200E6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30936"/>
            <a:ext cx="7704000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  <a:sym typeface="Arial"/>
              </a:rPr>
              <a:t>物理優勢計算</a:t>
            </a:r>
            <a:endParaRPr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rial"/>
              <a:sym typeface="Arial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C8899AB-0877-7B77-52FA-17849AE82B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531C5B6B-80AC-882A-8C22-F88AD128A75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1083590" y="-153662"/>
            <a:ext cx="1212321" cy="616497"/>
          </a:xfrm>
          <a:prstGeom prst="rect">
            <a:avLst/>
          </a:prstGeom>
        </p:spPr>
      </p:pic>
      <p:sp>
        <p:nvSpPr>
          <p:cNvPr id="16" name="Google Shape;528;p35">
            <a:extLst>
              <a:ext uri="{FF2B5EF4-FFF2-40B4-BE49-F238E27FC236}">
                <a16:creationId xmlns:a16="http://schemas.microsoft.com/office/drawing/2014/main" id="{A9F0CF5B-8430-49C4-AE07-7445D4FC0E82}"/>
              </a:ext>
            </a:extLst>
          </p:cNvPr>
          <p:cNvSpPr txBox="1">
            <a:spLocks/>
          </p:cNvSpPr>
          <p:nvPr/>
        </p:nvSpPr>
        <p:spPr>
          <a:xfrm>
            <a:off x="716617" y="1185970"/>
            <a:ext cx="23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zh-TW" altLang="en-US" sz="20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身高優勢  </a:t>
            </a:r>
            <a:r>
              <a:rPr lang="zh-TW" altLang="en-US" sz="12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影響命中率</a:t>
            </a:r>
            <a:endParaRPr lang="en-US" sz="1200"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Google Shape;529;p35">
            <a:extLst>
              <a:ext uri="{FF2B5EF4-FFF2-40B4-BE49-F238E27FC236}">
                <a16:creationId xmlns:a16="http://schemas.microsoft.com/office/drawing/2014/main" id="{064D0E7F-837A-4D2A-B598-4FC80ED2F888}"/>
              </a:ext>
            </a:extLst>
          </p:cNvPr>
          <p:cNvSpPr txBox="1">
            <a:spLocks/>
          </p:cNvSpPr>
          <p:nvPr/>
        </p:nvSpPr>
        <p:spPr>
          <a:xfrm>
            <a:off x="3394541" y="1185970"/>
            <a:ext cx="23481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0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體重優勢  </a:t>
            </a:r>
            <a:r>
              <a:rPr lang="zh-TW" altLang="en-US" sz="12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影響傷害</a:t>
            </a:r>
            <a:endParaRPr lang="en-US" sz="1200"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8" name="Google Shape;530;p35">
            <a:extLst>
              <a:ext uri="{FF2B5EF4-FFF2-40B4-BE49-F238E27FC236}">
                <a16:creationId xmlns:a16="http://schemas.microsoft.com/office/drawing/2014/main" id="{ABC45997-498B-44D7-B4E1-D95B11B1276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626" y="2132334"/>
            <a:ext cx="2348100" cy="560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設定身高較矮在前、後上鉤拳時有優勢，命中率較高</a:t>
            </a:r>
            <a:endParaRPr lang="en-US" altLang="zh-TW"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Google Shape;531;p35">
            <a:extLst>
              <a:ext uri="{FF2B5EF4-FFF2-40B4-BE49-F238E27FC236}">
                <a16:creationId xmlns:a16="http://schemas.microsoft.com/office/drawing/2014/main" id="{465F3CA2-5F98-46C6-9193-8EB62437A8F1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94584" y="2132334"/>
            <a:ext cx="2348100" cy="560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設定前鉤拳及後鉤拳造成的傷害受體重影響較大 </a:t>
            </a:r>
            <a:endParaRPr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0" name="Google Shape;532;p35">
            <a:extLst>
              <a:ext uri="{FF2B5EF4-FFF2-40B4-BE49-F238E27FC236}">
                <a16:creationId xmlns:a16="http://schemas.microsoft.com/office/drawing/2014/main" id="{1AE5756C-951A-48E7-9A3A-C6B5223F059B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079283" y="2132336"/>
            <a:ext cx="2348100" cy="56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SzPts val="1200"/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  <a:sym typeface="Albert Sans"/>
              </a:rPr>
              <a:t>設定臂展長度在不同拳種時對命中率造成的影響</a:t>
            </a:r>
            <a:endParaRPr sz="1200"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  <a:sym typeface="Albert Sans"/>
            </a:endParaRPr>
          </a:p>
        </p:txBody>
      </p:sp>
      <p:sp>
        <p:nvSpPr>
          <p:cNvPr id="21" name="Google Shape;533;p35">
            <a:extLst>
              <a:ext uri="{FF2B5EF4-FFF2-40B4-BE49-F238E27FC236}">
                <a16:creationId xmlns:a16="http://schemas.microsoft.com/office/drawing/2014/main" id="{DB479324-132D-43E0-A01B-343A5525FD49}"/>
              </a:ext>
            </a:extLst>
          </p:cNvPr>
          <p:cNvSpPr txBox="1">
            <a:spLocks/>
          </p:cNvSpPr>
          <p:nvPr/>
        </p:nvSpPr>
        <p:spPr>
          <a:xfrm>
            <a:off x="6079201" y="1185970"/>
            <a:ext cx="23481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0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臂展優勢  </a:t>
            </a:r>
            <a:r>
              <a:rPr lang="zh-TW" altLang="en-US" sz="12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影響命中率</a:t>
            </a:r>
            <a:endParaRPr lang="en-US" sz="1200"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FB8A96-5C3D-9CBD-A873-2B45801D0F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626" y="2869914"/>
            <a:ext cx="2522032" cy="113105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065FE34-2B8E-ABE3-DF11-5665FEA3DA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94584" y="2869914"/>
            <a:ext cx="2522032" cy="113105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E224B05-3A7C-FD9C-E4DB-BF4317AE82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9283" y="2869914"/>
            <a:ext cx="2522032" cy="113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10012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>
          <a:extLst>
            <a:ext uri="{FF2B5EF4-FFF2-40B4-BE49-F238E27FC236}">
              <a16:creationId xmlns:a16="http://schemas.microsoft.com/office/drawing/2014/main" id="{EDDC01A1-6B11-8057-9F01-077FC2379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F925107-1F11-E7FD-ED47-50104515BFAB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4" name="Google Shape;437;p31">
              <a:extLst>
                <a:ext uri="{FF2B5EF4-FFF2-40B4-BE49-F238E27FC236}">
                  <a16:creationId xmlns:a16="http://schemas.microsoft.com/office/drawing/2014/main" id="{CA3ECD86-C291-13E8-BA14-2359FB749F65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0;p31">
              <a:hlinkClick r:id="rId3" action="ppaction://hlinksldjump"/>
              <a:extLst>
                <a:ext uri="{FF2B5EF4-FFF2-40B4-BE49-F238E27FC236}">
                  <a16:creationId xmlns:a16="http://schemas.microsoft.com/office/drawing/2014/main" id="{B1582364-016A-2BBE-F669-41887AECD380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6" name="Google Shape;441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AD3D8C72-11F5-640B-BAAD-DB2EFD760BC5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7" name="Google Shape;442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A4702A21-B9E5-160A-6FE7-BCBE1530A339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11" name="Google Shape;443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9DB316A7-8280-77B1-A2C9-467A45115EFF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2" name="Google Shape;444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EA932D99-CE5F-EE90-19D3-19EB2E85A495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13" name="Google Shape;445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CC34B85E-DD54-F624-7CAF-4CE9E2DF8E41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14" name="Google Shape;446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D09ADC8B-14A1-E14D-6C72-169641DA4191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15" name="Google Shape;447;p31">
              <a:extLst>
                <a:ext uri="{FF2B5EF4-FFF2-40B4-BE49-F238E27FC236}">
                  <a16:creationId xmlns:a16="http://schemas.microsoft.com/office/drawing/2014/main" id="{2679F2C4-641D-227B-B801-F41C70D1782C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31">
              <a:extLst>
                <a:ext uri="{FF2B5EF4-FFF2-40B4-BE49-F238E27FC236}">
                  <a16:creationId xmlns:a16="http://schemas.microsoft.com/office/drawing/2014/main" id="{30A8910A-EE2A-02E8-4B74-6B67BD4EE3E6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38">
            <a:extLst>
              <a:ext uri="{FF2B5EF4-FFF2-40B4-BE49-F238E27FC236}">
                <a16:creationId xmlns:a16="http://schemas.microsoft.com/office/drawing/2014/main" id="{76EA3C18-DE99-873F-5594-A9461A8E41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30936"/>
            <a:ext cx="7704000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  <a:sym typeface="Arial"/>
              </a:rPr>
              <a:t>物理優勢計算</a:t>
            </a:r>
            <a:endParaRPr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rial"/>
              <a:sym typeface="Arial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EBDEF3-04A0-88B6-D7D7-32AB614C59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A18B1F92-C16E-3CC7-ED14-6B6DE222474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1083590" y="-153662"/>
            <a:ext cx="1212321" cy="616497"/>
          </a:xfrm>
          <a:prstGeom prst="rect">
            <a:avLst/>
          </a:prstGeom>
        </p:spPr>
      </p:pic>
      <p:sp>
        <p:nvSpPr>
          <p:cNvPr id="16" name="Google Shape;528;p35">
            <a:extLst>
              <a:ext uri="{FF2B5EF4-FFF2-40B4-BE49-F238E27FC236}">
                <a16:creationId xmlns:a16="http://schemas.microsoft.com/office/drawing/2014/main" id="{9406896D-DBE0-E426-399C-EE856A915133}"/>
              </a:ext>
            </a:extLst>
          </p:cNvPr>
          <p:cNvSpPr txBox="1">
            <a:spLocks/>
          </p:cNvSpPr>
          <p:nvPr/>
        </p:nvSpPr>
        <p:spPr>
          <a:xfrm>
            <a:off x="716617" y="1185970"/>
            <a:ext cx="23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zh-TW" altLang="en-US" sz="20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身高優勢  </a:t>
            </a:r>
            <a:r>
              <a:rPr lang="zh-TW" altLang="en-US" sz="12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影響命中率</a:t>
            </a:r>
            <a:endParaRPr lang="en-US" sz="1200"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Google Shape;529;p35">
            <a:extLst>
              <a:ext uri="{FF2B5EF4-FFF2-40B4-BE49-F238E27FC236}">
                <a16:creationId xmlns:a16="http://schemas.microsoft.com/office/drawing/2014/main" id="{D8BC6CC3-2B32-5A5D-E51C-62B22D7B2EE1}"/>
              </a:ext>
            </a:extLst>
          </p:cNvPr>
          <p:cNvSpPr txBox="1">
            <a:spLocks/>
          </p:cNvSpPr>
          <p:nvPr/>
        </p:nvSpPr>
        <p:spPr>
          <a:xfrm>
            <a:off x="716617" y="2185052"/>
            <a:ext cx="23481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0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體重優勢  </a:t>
            </a:r>
            <a:r>
              <a:rPr lang="zh-TW" altLang="en-US" sz="12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影響傷害</a:t>
            </a:r>
            <a:endParaRPr lang="en-US" sz="1200"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8" name="Google Shape;530;p35">
            <a:extLst>
              <a:ext uri="{FF2B5EF4-FFF2-40B4-BE49-F238E27FC236}">
                <a16:creationId xmlns:a16="http://schemas.microsoft.com/office/drawing/2014/main" id="{C689DC6C-C83F-AC1B-6074-E3D9F085FA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617" y="2080538"/>
            <a:ext cx="2348100" cy="560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根據兩者身高差計算身高優勢</a:t>
            </a:r>
            <a:endParaRPr lang="en-US" altLang="zh-TW"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Google Shape;531;p35">
            <a:extLst>
              <a:ext uri="{FF2B5EF4-FFF2-40B4-BE49-F238E27FC236}">
                <a16:creationId xmlns:a16="http://schemas.microsoft.com/office/drawing/2014/main" id="{67E7E08F-B5C0-5DDC-49E8-4E24E0BCFA0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6617" y="3079620"/>
            <a:ext cx="2348100" cy="560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根據兩者體重差計算體重優勢</a:t>
            </a:r>
            <a:endParaRPr lang="en-US" altLang="zh-TW"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0" name="Google Shape;532;p35">
            <a:extLst>
              <a:ext uri="{FF2B5EF4-FFF2-40B4-BE49-F238E27FC236}">
                <a16:creationId xmlns:a16="http://schemas.microsoft.com/office/drawing/2014/main" id="{330454E3-3803-0215-97C8-E6935756BCE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16617" y="4078702"/>
            <a:ext cx="2348100" cy="56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SzPts val="1200"/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  <a:sym typeface="Albert Sans"/>
              </a:rPr>
              <a:t>根據兩者臂展差</a:t>
            </a:r>
            <a:r>
              <a:rPr lang="zh-TW" altLang="en-US" sz="1200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計算臂展優勢</a:t>
            </a:r>
            <a:endParaRPr lang="en-US" altLang="zh-TW" sz="1200"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  <a:sym typeface="Albert Sans"/>
            </a:endParaRPr>
          </a:p>
        </p:txBody>
      </p:sp>
      <p:sp>
        <p:nvSpPr>
          <p:cNvPr id="21" name="Google Shape;533;p35">
            <a:extLst>
              <a:ext uri="{FF2B5EF4-FFF2-40B4-BE49-F238E27FC236}">
                <a16:creationId xmlns:a16="http://schemas.microsoft.com/office/drawing/2014/main" id="{7D66E6FB-F1B3-68E6-0BF6-7687A2334B08}"/>
              </a:ext>
            </a:extLst>
          </p:cNvPr>
          <p:cNvSpPr txBox="1">
            <a:spLocks/>
          </p:cNvSpPr>
          <p:nvPr/>
        </p:nvSpPr>
        <p:spPr>
          <a:xfrm>
            <a:off x="716617" y="3184134"/>
            <a:ext cx="23481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0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臂展優勢  </a:t>
            </a:r>
            <a:r>
              <a:rPr lang="zh-TW" altLang="en-US" sz="12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影響命中率</a:t>
            </a:r>
            <a:endParaRPr lang="en-US" sz="1200"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3419E15-DCD8-7C7F-B86F-D451C575C9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3790" y="901124"/>
            <a:ext cx="5320130" cy="213374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5813097-365F-F0C6-CF59-833CE8E508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3790" y="3639686"/>
            <a:ext cx="5183810" cy="877058"/>
          </a:xfrm>
          <a:prstGeom prst="rect">
            <a:avLst/>
          </a:prstGeom>
        </p:spPr>
      </p:pic>
      <p:sp>
        <p:nvSpPr>
          <p:cNvPr id="10" name="Google Shape;532;p35">
            <a:extLst>
              <a:ext uri="{FF2B5EF4-FFF2-40B4-BE49-F238E27FC236}">
                <a16:creationId xmlns:a16="http://schemas.microsoft.com/office/drawing/2014/main" id="{F5D8F10E-2B19-6065-7931-D7D9D3AEC844}"/>
              </a:ext>
            </a:extLst>
          </p:cNvPr>
          <p:cNvSpPr txBox="1">
            <a:spLocks/>
          </p:cNvSpPr>
          <p:nvPr/>
        </p:nvSpPr>
        <p:spPr>
          <a:xfrm>
            <a:off x="3484150" y="3218128"/>
            <a:ext cx="4939850" cy="56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171450" indent="-171450">
              <a:buSzPts val="1200"/>
              <a:buFont typeface="Wingdings" pitchFamily="2" charset="2"/>
              <a:buChar char="ü"/>
            </a:pPr>
            <a:r>
              <a:rPr lang="zh-TW" altLang="en-US" sz="1400" b="1" i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  <a:sym typeface="Albert Sans"/>
              </a:rPr>
              <a:t>根據計算後的優勢去更改 </a:t>
            </a:r>
            <a:r>
              <a:rPr lang="zh-TW" altLang="en-US" sz="18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sym typeface="Albert Sans"/>
              </a:rPr>
              <a:t>命中率 </a:t>
            </a:r>
            <a:r>
              <a:rPr lang="zh-TW" altLang="en-US" sz="1400" b="1" i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  <a:sym typeface="Albert Sans"/>
              </a:rPr>
              <a:t>和造成的 </a:t>
            </a:r>
            <a:r>
              <a:rPr lang="zh-TW" altLang="en-US" sz="18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sym typeface="Albert Sans"/>
              </a:rPr>
              <a:t>傷害值</a:t>
            </a:r>
            <a:endParaRPr lang="en-US" altLang="zh-TW" sz="1600" b="1" i="1" dirty="0">
              <a:solidFill>
                <a:schemeClr val="tx2">
                  <a:lumMod val="60000"/>
                  <a:lumOff val="4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sym typeface="Albert Sans"/>
            </a:endParaRPr>
          </a:p>
        </p:txBody>
      </p:sp>
    </p:spTree>
    <p:extLst>
      <p:ext uri="{BB962C8B-B14F-4D97-AF65-F5344CB8AC3E}">
        <p14:creationId xmlns:p14="http://schemas.microsoft.com/office/powerpoint/2010/main" val="613974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>
          <a:extLst>
            <a:ext uri="{FF2B5EF4-FFF2-40B4-BE49-F238E27FC236}">
              <a16:creationId xmlns:a16="http://schemas.microsoft.com/office/drawing/2014/main" id="{450C25B5-78F2-B71C-8517-06ACC2FF6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D0A303AD-AB19-2818-BCA6-3CD0DBD7A743}"/>
              </a:ext>
            </a:extLst>
          </p:cNvPr>
          <p:cNvGrpSpPr/>
          <p:nvPr/>
        </p:nvGrpSpPr>
        <p:grpSpPr>
          <a:xfrm>
            <a:off x="177230" y="-149080"/>
            <a:ext cx="7377448" cy="720786"/>
            <a:chOff x="177230" y="-149080"/>
            <a:chExt cx="7377448" cy="720786"/>
          </a:xfrm>
        </p:grpSpPr>
        <p:sp>
          <p:nvSpPr>
            <p:cNvPr id="4" name="Google Shape;437;p31">
              <a:extLst>
                <a:ext uri="{FF2B5EF4-FFF2-40B4-BE49-F238E27FC236}">
                  <a16:creationId xmlns:a16="http://schemas.microsoft.com/office/drawing/2014/main" id="{4734B140-A448-B423-E404-8FAF668BD8DA}"/>
                </a:ext>
              </a:extLst>
            </p:cNvPr>
            <p:cNvSpPr/>
            <p:nvPr/>
          </p:nvSpPr>
          <p:spPr>
            <a:xfrm>
              <a:off x="361630" y="-149080"/>
              <a:ext cx="6851934" cy="503088"/>
            </a:xfrm>
            <a:custGeom>
              <a:avLst/>
              <a:gdLst/>
              <a:ahLst/>
              <a:cxnLst/>
              <a:rect l="l" t="t" r="r" b="b"/>
              <a:pathLst>
                <a:path w="76528" h="14101" extrusionOk="0">
                  <a:moveTo>
                    <a:pt x="1212" y="1"/>
                  </a:moveTo>
                  <a:cubicBezTo>
                    <a:pt x="542" y="1"/>
                    <a:pt x="0" y="137"/>
                    <a:pt x="0" y="306"/>
                  </a:cubicBezTo>
                  <a:lnTo>
                    <a:pt x="0" y="14043"/>
                  </a:lnTo>
                  <a:lnTo>
                    <a:pt x="1405" y="14100"/>
                  </a:lnTo>
                  <a:cubicBezTo>
                    <a:pt x="2959" y="14037"/>
                    <a:pt x="4524" y="13990"/>
                    <a:pt x="6187" y="13990"/>
                  </a:cubicBezTo>
                  <a:cubicBezTo>
                    <a:pt x="6254" y="13990"/>
                    <a:pt x="6322" y="13990"/>
                    <a:pt x="6390" y="13990"/>
                  </a:cubicBezTo>
                  <a:cubicBezTo>
                    <a:pt x="8072" y="13993"/>
                    <a:pt x="9752" y="13994"/>
                    <a:pt x="11434" y="13994"/>
                  </a:cubicBezTo>
                  <a:lnTo>
                    <a:pt x="23756" y="13994"/>
                  </a:lnTo>
                  <a:cubicBezTo>
                    <a:pt x="25826" y="13994"/>
                    <a:pt x="27898" y="14000"/>
                    <a:pt x="29969" y="14000"/>
                  </a:cubicBezTo>
                  <a:cubicBezTo>
                    <a:pt x="30722" y="14000"/>
                    <a:pt x="31475" y="13999"/>
                    <a:pt x="32227" y="13997"/>
                  </a:cubicBezTo>
                  <a:cubicBezTo>
                    <a:pt x="35592" y="13988"/>
                    <a:pt x="38607" y="13575"/>
                    <a:pt x="41978" y="13503"/>
                  </a:cubicBezTo>
                  <a:cubicBezTo>
                    <a:pt x="45739" y="13422"/>
                    <a:pt x="49299" y="13321"/>
                    <a:pt x="53068" y="13299"/>
                  </a:cubicBezTo>
                  <a:cubicBezTo>
                    <a:pt x="56369" y="13280"/>
                    <a:pt x="59668" y="13048"/>
                    <a:pt x="62913" y="12915"/>
                  </a:cubicBezTo>
                  <a:cubicBezTo>
                    <a:pt x="65814" y="12795"/>
                    <a:pt x="68606" y="12869"/>
                    <a:pt x="71488" y="12788"/>
                  </a:cubicBezTo>
                  <a:cubicBezTo>
                    <a:pt x="72882" y="12749"/>
                    <a:pt x="74126" y="12668"/>
                    <a:pt x="75457" y="12628"/>
                  </a:cubicBezTo>
                  <a:lnTo>
                    <a:pt x="76527" y="12687"/>
                  </a:lnTo>
                  <a:lnTo>
                    <a:pt x="76527" y="306"/>
                  </a:lnTo>
                  <a:cubicBezTo>
                    <a:pt x="76527" y="137"/>
                    <a:pt x="75985" y="1"/>
                    <a:pt x="75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0;p31">
              <a:hlinkClick r:id="rId3" action="ppaction://hlinksldjump"/>
              <a:extLst>
                <a:ext uri="{FF2B5EF4-FFF2-40B4-BE49-F238E27FC236}">
                  <a16:creationId xmlns:a16="http://schemas.microsoft.com/office/drawing/2014/main" id="{57482D2D-EC34-7194-BC5E-2265B1F08710}"/>
                </a:ext>
              </a:extLst>
            </p:cNvPr>
            <p:cNvSpPr txBox="1"/>
            <p:nvPr/>
          </p:nvSpPr>
          <p:spPr>
            <a:xfrm>
              <a:off x="2282081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parameters</a:t>
              </a:r>
            </a:p>
          </p:txBody>
        </p:sp>
        <p:sp>
          <p:nvSpPr>
            <p:cNvPr id="6" name="Google Shape;441;p31">
              <a:hlinkClick r:id="rId4" action="ppaction://hlinksldjump"/>
              <a:extLst>
                <a:ext uri="{FF2B5EF4-FFF2-40B4-BE49-F238E27FC236}">
                  <a16:creationId xmlns:a16="http://schemas.microsoft.com/office/drawing/2014/main" id="{F5FE3827-6CE7-8931-903E-7B74CE3CE08A}"/>
                </a:ext>
              </a:extLst>
            </p:cNvPr>
            <p:cNvSpPr txBox="1"/>
            <p:nvPr/>
          </p:nvSpPr>
          <p:spPr>
            <a:xfrm>
              <a:off x="331568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visualization</a:t>
              </a:r>
            </a:p>
          </p:txBody>
        </p:sp>
        <p:sp>
          <p:nvSpPr>
            <p:cNvPr id="7" name="Google Shape;442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EDC9738B-4A0D-E02D-8B7C-9521F5085E9D}"/>
                </a:ext>
              </a:extLst>
            </p:cNvPr>
            <p:cNvSpPr txBox="1"/>
            <p:nvPr/>
          </p:nvSpPr>
          <p:spPr>
            <a:xfrm>
              <a:off x="4318834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Our Model</a:t>
              </a:r>
            </a:p>
          </p:txBody>
        </p:sp>
        <p:sp>
          <p:nvSpPr>
            <p:cNvPr id="8" name="Google Shape;443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EC8853F1-B138-85D0-A8E2-F760A2B237B0}"/>
                </a:ext>
              </a:extLst>
            </p:cNvPr>
            <p:cNvSpPr txBox="1"/>
            <p:nvPr/>
          </p:nvSpPr>
          <p:spPr>
            <a:xfrm>
              <a:off x="225018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  <a:sym typeface="Bebas Neue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" name="Google Shape;444;p31">
              <a:hlinkClick r:id="rId6" action="ppaction://hlinksldjump"/>
              <a:extLst>
                <a:ext uri="{FF2B5EF4-FFF2-40B4-BE49-F238E27FC236}">
                  <a16:creationId xmlns:a16="http://schemas.microsoft.com/office/drawing/2014/main" id="{5C9B20DC-8DF0-88A6-1AC3-B3F9C44C6A68}"/>
                </a:ext>
              </a:extLst>
            </p:cNvPr>
            <p:cNvSpPr txBox="1"/>
            <p:nvPr/>
          </p:nvSpPr>
          <p:spPr>
            <a:xfrm>
              <a:off x="1207837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About the game</a:t>
              </a:r>
            </a:p>
          </p:txBody>
        </p:sp>
        <p:sp>
          <p:nvSpPr>
            <p:cNvPr id="10" name="Google Shape;445;p31">
              <a:hlinkClick r:id="rId7" action="ppaction://hlinksldjump"/>
              <a:extLst>
                <a:ext uri="{FF2B5EF4-FFF2-40B4-BE49-F238E27FC236}">
                  <a16:creationId xmlns:a16="http://schemas.microsoft.com/office/drawing/2014/main" id="{DC8412AC-63B9-4D4F-8F9F-284CEBD29620}"/>
                </a:ext>
              </a:extLst>
            </p:cNvPr>
            <p:cNvSpPr txBox="1"/>
            <p:nvPr/>
          </p:nvSpPr>
          <p:spPr>
            <a:xfrm>
              <a:off x="5291455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Validation</a:t>
              </a:r>
            </a:p>
          </p:txBody>
        </p:sp>
        <p:sp>
          <p:nvSpPr>
            <p:cNvPr id="11" name="Google Shape;446;p31">
              <a:hlinkClick r:id="rId5" action="ppaction://hlinksldjump"/>
              <a:extLst>
                <a:ext uri="{FF2B5EF4-FFF2-40B4-BE49-F238E27FC236}">
                  <a16:creationId xmlns:a16="http://schemas.microsoft.com/office/drawing/2014/main" id="{BA068193-99E8-1555-0DE0-C9E80D4E63E5}"/>
                </a:ext>
              </a:extLst>
            </p:cNvPr>
            <p:cNvSpPr txBox="1"/>
            <p:nvPr/>
          </p:nvSpPr>
          <p:spPr>
            <a:xfrm>
              <a:off x="6243793" y="103170"/>
              <a:ext cx="9732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lt1"/>
                  </a:solidFill>
                  <a:uFill>
                    <a:noFill/>
                  </a:u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-US" altLang="zh-TW" dirty="0"/>
                <a:t>DEMO</a:t>
              </a:r>
            </a:p>
          </p:txBody>
        </p:sp>
        <p:sp>
          <p:nvSpPr>
            <p:cNvPr id="16" name="Google Shape;447;p31">
              <a:extLst>
                <a:ext uri="{FF2B5EF4-FFF2-40B4-BE49-F238E27FC236}">
                  <a16:creationId xmlns:a16="http://schemas.microsoft.com/office/drawing/2014/main" id="{C3523214-1A6B-BB60-F207-CF28A073F6F7}"/>
                </a:ext>
              </a:extLst>
            </p:cNvPr>
            <p:cNvSpPr/>
            <p:nvPr/>
          </p:nvSpPr>
          <p:spPr>
            <a:xfrm>
              <a:off x="177230" y="157295"/>
              <a:ext cx="503907" cy="414411"/>
            </a:xfrm>
            <a:custGeom>
              <a:avLst/>
              <a:gdLst/>
              <a:ahLst/>
              <a:cxnLst/>
              <a:rect l="l" t="t" r="r" b="b"/>
              <a:pathLst>
                <a:path w="18792" h="15453" extrusionOk="0">
                  <a:moveTo>
                    <a:pt x="2307" y="8880"/>
                  </a:moveTo>
                  <a:lnTo>
                    <a:pt x="2307" y="8880"/>
                  </a:lnTo>
                  <a:cubicBezTo>
                    <a:pt x="2307" y="8880"/>
                    <a:pt x="2307" y="8880"/>
                    <a:pt x="2306" y="8881"/>
                  </a:cubicBezTo>
                  <a:cubicBezTo>
                    <a:pt x="2307" y="8880"/>
                    <a:pt x="2307" y="8880"/>
                    <a:pt x="2307" y="8880"/>
                  </a:cubicBezTo>
                  <a:close/>
                  <a:moveTo>
                    <a:pt x="6957" y="11522"/>
                  </a:moveTo>
                  <a:cubicBezTo>
                    <a:pt x="6956" y="11527"/>
                    <a:pt x="6957" y="11531"/>
                    <a:pt x="6958" y="11532"/>
                  </a:cubicBezTo>
                  <a:cubicBezTo>
                    <a:pt x="6958" y="11529"/>
                    <a:pt x="6957" y="11525"/>
                    <a:pt x="6957" y="11522"/>
                  </a:cubicBezTo>
                  <a:close/>
                  <a:moveTo>
                    <a:pt x="2902" y="0"/>
                  </a:moveTo>
                  <a:lnTo>
                    <a:pt x="2848" y="29"/>
                  </a:lnTo>
                  <a:cubicBezTo>
                    <a:pt x="2848" y="29"/>
                    <a:pt x="2170" y="1332"/>
                    <a:pt x="1500" y="2811"/>
                  </a:cubicBezTo>
                  <a:cubicBezTo>
                    <a:pt x="828" y="4288"/>
                    <a:pt x="157" y="5936"/>
                    <a:pt x="103" y="6597"/>
                  </a:cubicBezTo>
                  <a:lnTo>
                    <a:pt x="28" y="6749"/>
                  </a:lnTo>
                  <a:lnTo>
                    <a:pt x="115" y="6765"/>
                  </a:lnTo>
                  <a:cubicBezTo>
                    <a:pt x="134" y="6803"/>
                    <a:pt x="159" y="6812"/>
                    <a:pt x="182" y="6812"/>
                  </a:cubicBezTo>
                  <a:cubicBezTo>
                    <a:pt x="204" y="6812"/>
                    <a:pt x="225" y="6804"/>
                    <a:pt x="236" y="6804"/>
                  </a:cubicBezTo>
                  <a:cubicBezTo>
                    <a:pt x="250" y="6804"/>
                    <a:pt x="250" y="6817"/>
                    <a:pt x="221" y="6874"/>
                  </a:cubicBezTo>
                  <a:lnTo>
                    <a:pt x="103" y="6799"/>
                  </a:lnTo>
                  <a:lnTo>
                    <a:pt x="103" y="6799"/>
                  </a:lnTo>
                  <a:cubicBezTo>
                    <a:pt x="176" y="6886"/>
                    <a:pt x="74" y="6938"/>
                    <a:pt x="0" y="7011"/>
                  </a:cubicBezTo>
                  <a:cubicBezTo>
                    <a:pt x="32" y="7043"/>
                    <a:pt x="62" y="7079"/>
                    <a:pt x="71" y="7140"/>
                  </a:cubicBezTo>
                  <a:cubicBezTo>
                    <a:pt x="116" y="7089"/>
                    <a:pt x="86" y="7070"/>
                    <a:pt x="87" y="7029"/>
                  </a:cubicBezTo>
                  <a:cubicBezTo>
                    <a:pt x="140" y="7007"/>
                    <a:pt x="223" y="6942"/>
                    <a:pt x="277" y="6942"/>
                  </a:cubicBezTo>
                  <a:cubicBezTo>
                    <a:pt x="299" y="6942"/>
                    <a:pt x="317" y="6953"/>
                    <a:pt x="325" y="6981"/>
                  </a:cubicBezTo>
                  <a:cubicBezTo>
                    <a:pt x="414" y="7038"/>
                    <a:pt x="218" y="7235"/>
                    <a:pt x="321" y="7302"/>
                  </a:cubicBezTo>
                  <a:cubicBezTo>
                    <a:pt x="848" y="7686"/>
                    <a:pt x="1312" y="8131"/>
                    <a:pt x="1893" y="8399"/>
                  </a:cubicBezTo>
                  <a:cubicBezTo>
                    <a:pt x="1872" y="8468"/>
                    <a:pt x="1859" y="8457"/>
                    <a:pt x="1827" y="8477"/>
                  </a:cubicBezTo>
                  <a:cubicBezTo>
                    <a:pt x="2031" y="8504"/>
                    <a:pt x="2173" y="8601"/>
                    <a:pt x="2362" y="8622"/>
                  </a:cubicBezTo>
                  <a:cubicBezTo>
                    <a:pt x="2367" y="8713"/>
                    <a:pt x="2328" y="8811"/>
                    <a:pt x="2307" y="8880"/>
                  </a:cubicBezTo>
                  <a:lnTo>
                    <a:pt x="2307" y="8880"/>
                  </a:lnTo>
                  <a:cubicBezTo>
                    <a:pt x="2312" y="8863"/>
                    <a:pt x="2330" y="8856"/>
                    <a:pt x="2358" y="8856"/>
                  </a:cubicBezTo>
                  <a:cubicBezTo>
                    <a:pt x="2553" y="8856"/>
                    <a:pt x="3224" y="9225"/>
                    <a:pt x="3215" y="9268"/>
                  </a:cubicBezTo>
                  <a:lnTo>
                    <a:pt x="3216" y="9268"/>
                  </a:lnTo>
                  <a:lnTo>
                    <a:pt x="3384" y="9010"/>
                  </a:lnTo>
                  <a:lnTo>
                    <a:pt x="3384" y="9010"/>
                  </a:lnTo>
                  <a:cubicBezTo>
                    <a:pt x="3549" y="9106"/>
                    <a:pt x="3251" y="9341"/>
                    <a:pt x="3440" y="9367"/>
                  </a:cubicBezTo>
                  <a:cubicBezTo>
                    <a:pt x="3512" y="9282"/>
                    <a:pt x="3562" y="9253"/>
                    <a:pt x="3599" y="9253"/>
                  </a:cubicBezTo>
                  <a:cubicBezTo>
                    <a:pt x="3689" y="9253"/>
                    <a:pt x="3706" y="9425"/>
                    <a:pt x="3777" y="9425"/>
                  </a:cubicBezTo>
                  <a:cubicBezTo>
                    <a:pt x="3794" y="9425"/>
                    <a:pt x="3814" y="9415"/>
                    <a:pt x="3838" y="9392"/>
                  </a:cubicBezTo>
                  <a:lnTo>
                    <a:pt x="3838" y="9392"/>
                  </a:lnTo>
                  <a:cubicBezTo>
                    <a:pt x="3819" y="9421"/>
                    <a:pt x="3886" y="9476"/>
                    <a:pt x="3810" y="9589"/>
                  </a:cubicBezTo>
                  <a:cubicBezTo>
                    <a:pt x="3860" y="9525"/>
                    <a:pt x="3888" y="9505"/>
                    <a:pt x="3906" y="9505"/>
                  </a:cubicBezTo>
                  <a:cubicBezTo>
                    <a:pt x="3939" y="9505"/>
                    <a:pt x="3941" y="9567"/>
                    <a:pt x="3979" y="9567"/>
                  </a:cubicBezTo>
                  <a:cubicBezTo>
                    <a:pt x="3983" y="9567"/>
                    <a:pt x="3987" y="9566"/>
                    <a:pt x="3992" y="9565"/>
                  </a:cubicBezTo>
                  <a:cubicBezTo>
                    <a:pt x="4044" y="9521"/>
                    <a:pt x="4018" y="9497"/>
                    <a:pt x="4043" y="9430"/>
                  </a:cubicBezTo>
                  <a:lnTo>
                    <a:pt x="4193" y="9428"/>
                  </a:lnTo>
                  <a:lnTo>
                    <a:pt x="4193" y="9428"/>
                  </a:lnTo>
                  <a:cubicBezTo>
                    <a:pt x="4193" y="9515"/>
                    <a:pt x="4132" y="9635"/>
                    <a:pt x="4076" y="9635"/>
                  </a:cubicBezTo>
                  <a:cubicBezTo>
                    <a:pt x="4074" y="9635"/>
                    <a:pt x="4072" y="9635"/>
                    <a:pt x="4071" y="9635"/>
                  </a:cubicBezTo>
                  <a:lnTo>
                    <a:pt x="4071" y="9635"/>
                  </a:lnTo>
                  <a:cubicBezTo>
                    <a:pt x="4305" y="9880"/>
                    <a:pt x="5464" y="10929"/>
                    <a:pt x="5801" y="11056"/>
                  </a:cubicBezTo>
                  <a:cubicBezTo>
                    <a:pt x="5871" y="10886"/>
                    <a:pt x="5713" y="10919"/>
                    <a:pt x="5845" y="10668"/>
                  </a:cubicBezTo>
                  <a:cubicBezTo>
                    <a:pt x="5872" y="10656"/>
                    <a:pt x="5892" y="10651"/>
                    <a:pt x="5908" y="10651"/>
                  </a:cubicBezTo>
                  <a:cubicBezTo>
                    <a:pt x="5967" y="10651"/>
                    <a:pt x="5959" y="10718"/>
                    <a:pt x="5993" y="10718"/>
                  </a:cubicBezTo>
                  <a:cubicBezTo>
                    <a:pt x="6006" y="10718"/>
                    <a:pt x="6024" y="10709"/>
                    <a:pt x="6053" y="10685"/>
                  </a:cubicBezTo>
                  <a:lnTo>
                    <a:pt x="6053" y="10685"/>
                  </a:lnTo>
                  <a:cubicBezTo>
                    <a:pt x="5834" y="11042"/>
                    <a:pt x="6159" y="10888"/>
                    <a:pt x="5962" y="11267"/>
                  </a:cubicBezTo>
                  <a:lnTo>
                    <a:pt x="6125" y="11094"/>
                  </a:lnTo>
                  <a:lnTo>
                    <a:pt x="6075" y="11237"/>
                  </a:lnTo>
                  <a:cubicBezTo>
                    <a:pt x="6548" y="11285"/>
                    <a:pt x="6226" y="11193"/>
                    <a:pt x="6475" y="11460"/>
                  </a:cubicBezTo>
                  <a:cubicBezTo>
                    <a:pt x="6517" y="11482"/>
                    <a:pt x="6564" y="11490"/>
                    <a:pt x="6612" y="11490"/>
                  </a:cubicBezTo>
                  <a:cubicBezTo>
                    <a:pt x="6705" y="11490"/>
                    <a:pt x="6801" y="11462"/>
                    <a:pt x="6868" y="11462"/>
                  </a:cubicBezTo>
                  <a:cubicBezTo>
                    <a:pt x="6915" y="11462"/>
                    <a:pt x="6948" y="11475"/>
                    <a:pt x="6957" y="11522"/>
                  </a:cubicBezTo>
                  <a:lnTo>
                    <a:pt x="6957" y="11522"/>
                  </a:lnTo>
                  <a:cubicBezTo>
                    <a:pt x="6960" y="11485"/>
                    <a:pt x="7010" y="11376"/>
                    <a:pt x="7080" y="11364"/>
                  </a:cubicBezTo>
                  <a:lnTo>
                    <a:pt x="7080" y="11364"/>
                  </a:lnTo>
                  <a:cubicBezTo>
                    <a:pt x="7034" y="11428"/>
                    <a:pt x="7052" y="11440"/>
                    <a:pt x="7086" y="11440"/>
                  </a:cubicBezTo>
                  <a:cubicBezTo>
                    <a:pt x="7107" y="11440"/>
                    <a:pt x="7134" y="11435"/>
                    <a:pt x="7157" y="11435"/>
                  </a:cubicBezTo>
                  <a:cubicBezTo>
                    <a:pt x="7195" y="11435"/>
                    <a:pt x="7220" y="11448"/>
                    <a:pt x="7176" y="11519"/>
                  </a:cubicBezTo>
                  <a:cubicBezTo>
                    <a:pt x="7206" y="11525"/>
                    <a:pt x="7252" y="11562"/>
                    <a:pt x="7308" y="11562"/>
                  </a:cubicBezTo>
                  <a:cubicBezTo>
                    <a:pt x="7361" y="11562"/>
                    <a:pt x="7422" y="11529"/>
                    <a:pt x="7487" y="11403"/>
                  </a:cubicBezTo>
                  <a:lnTo>
                    <a:pt x="7487" y="11403"/>
                  </a:lnTo>
                  <a:cubicBezTo>
                    <a:pt x="7422" y="11531"/>
                    <a:pt x="7505" y="11675"/>
                    <a:pt x="7356" y="11711"/>
                  </a:cubicBezTo>
                  <a:cubicBezTo>
                    <a:pt x="7385" y="11745"/>
                    <a:pt x="7399" y="11797"/>
                    <a:pt x="7444" y="11797"/>
                  </a:cubicBezTo>
                  <a:cubicBezTo>
                    <a:pt x="7452" y="11797"/>
                    <a:pt x="7461" y="11795"/>
                    <a:pt x="7472" y="11792"/>
                  </a:cubicBezTo>
                  <a:lnTo>
                    <a:pt x="7470" y="11687"/>
                  </a:lnTo>
                  <a:lnTo>
                    <a:pt x="7470" y="11687"/>
                  </a:lnTo>
                  <a:cubicBezTo>
                    <a:pt x="7599" y="11753"/>
                    <a:pt x="7582" y="11913"/>
                    <a:pt x="7698" y="11913"/>
                  </a:cubicBezTo>
                  <a:cubicBezTo>
                    <a:pt x="7727" y="11913"/>
                    <a:pt x="7765" y="11903"/>
                    <a:pt x="7817" y="11878"/>
                  </a:cubicBezTo>
                  <a:lnTo>
                    <a:pt x="7839" y="11750"/>
                  </a:lnTo>
                  <a:cubicBezTo>
                    <a:pt x="7932" y="11804"/>
                    <a:pt x="8014" y="11846"/>
                    <a:pt x="7864" y="12086"/>
                  </a:cubicBezTo>
                  <a:lnTo>
                    <a:pt x="7726" y="12081"/>
                  </a:lnTo>
                  <a:lnTo>
                    <a:pt x="7726" y="12081"/>
                  </a:lnTo>
                  <a:cubicBezTo>
                    <a:pt x="7844" y="12174"/>
                    <a:pt x="7929" y="12227"/>
                    <a:pt x="8086" y="12227"/>
                  </a:cubicBezTo>
                  <a:cubicBezTo>
                    <a:pt x="8110" y="12227"/>
                    <a:pt x="8137" y="12226"/>
                    <a:pt x="8165" y="12223"/>
                  </a:cubicBezTo>
                  <a:lnTo>
                    <a:pt x="8130" y="12184"/>
                  </a:lnTo>
                  <a:cubicBezTo>
                    <a:pt x="8158" y="12176"/>
                    <a:pt x="8191" y="12172"/>
                    <a:pt x="8227" y="12172"/>
                  </a:cubicBezTo>
                  <a:cubicBezTo>
                    <a:pt x="8555" y="12172"/>
                    <a:pt x="9183" y="12469"/>
                    <a:pt x="9559" y="12469"/>
                  </a:cubicBezTo>
                  <a:cubicBezTo>
                    <a:pt x="9615" y="12469"/>
                    <a:pt x="9665" y="12462"/>
                    <a:pt x="9708" y="12447"/>
                  </a:cubicBezTo>
                  <a:lnTo>
                    <a:pt x="9798" y="12232"/>
                  </a:lnTo>
                  <a:lnTo>
                    <a:pt x="10031" y="12205"/>
                  </a:lnTo>
                  <a:lnTo>
                    <a:pt x="10031" y="12205"/>
                  </a:lnTo>
                  <a:cubicBezTo>
                    <a:pt x="9989" y="12223"/>
                    <a:pt x="9594" y="12579"/>
                    <a:pt x="9539" y="12610"/>
                  </a:cubicBezTo>
                  <a:lnTo>
                    <a:pt x="9539" y="12610"/>
                  </a:lnTo>
                  <a:cubicBezTo>
                    <a:pt x="9537" y="12608"/>
                    <a:pt x="9536" y="12607"/>
                    <a:pt x="9534" y="12606"/>
                  </a:cubicBezTo>
                  <a:cubicBezTo>
                    <a:pt x="9532" y="12610"/>
                    <a:pt x="9532" y="12612"/>
                    <a:pt x="9533" y="12612"/>
                  </a:cubicBezTo>
                  <a:cubicBezTo>
                    <a:pt x="9534" y="12612"/>
                    <a:pt x="9536" y="12611"/>
                    <a:pt x="9539" y="12610"/>
                  </a:cubicBezTo>
                  <a:lnTo>
                    <a:pt x="9539" y="12610"/>
                  </a:lnTo>
                  <a:cubicBezTo>
                    <a:pt x="9800" y="12817"/>
                    <a:pt x="11103" y="13871"/>
                    <a:pt x="11182" y="14204"/>
                  </a:cubicBezTo>
                  <a:cubicBezTo>
                    <a:pt x="11174" y="14375"/>
                    <a:pt x="10942" y="14456"/>
                    <a:pt x="10916" y="14478"/>
                  </a:cubicBezTo>
                  <a:cubicBezTo>
                    <a:pt x="10939" y="14485"/>
                    <a:pt x="10959" y="14488"/>
                    <a:pt x="10978" y="14488"/>
                  </a:cubicBezTo>
                  <a:cubicBezTo>
                    <a:pt x="11057" y="14488"/>
                    <a:pt x="11104" y="14436"/>
                    <a:pt x="11146" y="14436"/>
                  </a:cubicBezTo>
                  <a:cubicBezTo>
                    <a:pt x="11164" y="14436"/>
                    <a:pt x="11180" y="14445"/>
                    <a:pt x="11198" y="14471"/>
                  </a:cubicBezTo>
                  <a:cubicBezTo>
                    <a:pt x="11192" y="14522"/>
                    <a:pt x="11067" y="14581"/>
                    <a:pt x="11032" y="14588"/>
                  </a:cubicBezTo>
                  <a:cubicBezTo>
                    <a:pt x="11073" y="14604"/>
                    <a:pt x="11072" y="14656"/>
                    <a:pt x="11100" y="14656"/>
                  </a:cubicBezTo>
                  <a:cubicBezTo>
                    <a:pt x="11109" y="14656"/>
                    <a:pt x="11123" y="14649"/>
                    <a:pt x="11144" y="14632"/>
                  </a:cubicBezTo>
                  <a:cubicBezTo>
                    <a:pt x="11156" y="14529"/>
                    <a:pt x="11375" y="14368"/>
                    <a:pt x="11485" y="14229"/>
                  </a:cubicBezTo>
                  <a:lnTo>
                    <a:pt x="11576" y="14362"/>
                  </a:lnTo>
                  <a:lnTo>
                    <a:pt x="11445" y="14472"/>
                  </a:lnTo>
                  <a:cubicBezTo>
                    <a:pt x="11446" y="14473"/>
                    <a:pt x="11448" y="14474"/>
                    <a:pt x="11451" y="14474"/>
                  </a:cubicBezTo>
                  <a:cubicBezTo>
                    <a:pt x="11490" y="14474"/>
                    <a:pt x="11691" y="14343"/>
                    <a:pt x="11809" y="14343"/>
                  </a:cubicBezTo>
                  <a:cubicBezTo>
                    <a:pt x="11851" y="14343"/>
                    <a:pt x="11882" y="14360"/>
                    <a:pt x="11892" y="14405"/>
                  </a:cubicBezTo>
                  <a:cubicBezTo>
                    <a:pt x="12012" y="14656"/>
                    <a:pt x="12246" y="14837"/>
                    <a:pt x="12393" y="15065"/>
                  </a:cubicBezTo>
                  <a:cubicBezTo>
                    <a:pt x="12329" y="15114"/>
                    <a:pt x="12265" y="15123"/>
                    <a:pt x="12200" y="15123"/>
                  </a:cubicBezTo>
                  <a:cubicBezTo>
                    <a:pt x="12182" y="15123"/>
                    <a:pt x="12165" y="15122"/>
                    <a:pt x="12147" y="15122"/>
                  </a:cubicBezTo>
                  <a:lnTo>
                    <a:pt x="12147" y="15122"/>
                  </a:lnTo>
                  <a:cubicBezTo>
                    <a:pt x="12166" y="15151"/>
                    <a:pt x="12222" y="15176"/>
                    <a:pt x="12188" y="15249"/>
                  </a:cubicBezTo>
                  <a:cubicBezTo>
                    <a:pt x="12222" y="15189"/>
                    <a:pt x="12253" y="15173"/>
                    <a:pt x="12279" y="15173"/>
                  </a:cubicBezTo>
                  <a:cubicBezTo>
                    <a:pt x="12310" y="15173"/>
                    <a:pt x="12336" y="15195"/>
                    <a:pt x="12354" y="15195"/>
                  </a:cubicBezTo>
                  <a:cubicBezTo>
                    <a:pt x="12365" y="15195"/>
                    <a:pt x="12373" y="15188"/>
                    <a:pt x="12378" y="15169"/>
                  </a:cubicBezTo>
                  <a:cubicBezTo>
                    <a:pt x="12431" y="15155"/>
                    <a:pt x="12476" y="15148"/>
                    <a:pt x="12515" y="15148"/>
                  </a:cubicBezTo>
                  <a:cubicBezTo>
                    <a:pt x="12785" y="15148"/>
                    <a:pt x="12737" y="15453"/>
                    <a:pt x="12976" y="15453"/>
                  </a:cubicBezTo>
                  <a:cubicBezTo>
                    <a:pt x="12990" y="15453"/>
                    <a:pt x="13005" y="15452"/>
                    <a:pt x="13021" y="15449"/>
                  </a:cubicBezTo>
                  <a:cubicBezTo>
                    <a:pt x="13309" y="15210"/>
                    <a:pt x="18289" y="11722"/>
                    <a:pt x="18651" y="11461"/>
                  </a:cubicBezTo>
                  <a:cubicBezTo>
                    <a:pt x="18686" y="11517"/>
                    <a:pt x="18721" y="11572"/>
                    <a:pt x="18704" y="11610"/>
                  </a:cubicBezTo>
                  <a:cubicBezTo>
                    <a:pt x="18776" y="11532"/>
                    <a:pt x="18734" y="11401"/>
                    <a:pt x="18644" y="11385"/>
                  </a:cubicBezTo>
                  <a:lnTo>
                    <a:pt x="18449" y="11524"/>
                  </a:lnTo>
                  <a:cubicBezTo>
                    <a:pt x="18285" y="11454"/>
                    <a:pt x="18537" y="11407"/>
                    <a:pt x="18428" y="11298"/>
                  </a:cubicBezTo>
                  <a:cubicBezTo>
                    <a:pt x="18482" y="11250"/>
                    <a:pt x="18533" y="11232"/>
                    <a:pt x="18581" y="11232"/>
                  </a:cubicBezTo>
                  <a:cubicBezTo>
                    <a:pt x="18662" y="11232"/>
                    <a:pt x="18732" y="11285"/>
                    <a:pt x="18791" y="11340"/>
                  </a:cubicBezTo>
                  <a:cubicBezTo>
                    <a:pt x="18749" y="11258"/>
                    <a:pt x="18765" y="11130"/>
                    <a:pt x="18675" y="11130"/>
                  </a:cubicBezTo>
                  <a:cubicBezTo>
                    <a:pt x="18652" y="11130"/>
                    <a:pt x="18622" y="11139"/>
                    <a:pt x="18581" y="11159"/>
                  </a:cubicBezTo>
                  <a:cubicBezTo>
                    <a:pt x="18578" y="11025"/>
                    <a:pt x="18775" y="11019"/>
                    <a:pt x="18760" y="10866"/>
                  </a:cubicBezTo>
                  <a:cubicBezTo>
                    <a:pt x="18656" y="10830"/>
                    <a:pt x="18433" y="10859"/>
                    <a:pt x="18456" y="10704"/>
                  </a:cubicBezTo>
                  <a:lnTo>
                    <a:pt x="18484" y="10684"/>
                  </a:lnTo>
                  <a:cubicBezTo>
                    <a:pt x="18477" y="10357"/>
                    <a:pt x="18012" y="10569"/>
                    <a:pt x="18011" y="10267"/>
                  </a:cubicBezTo>
                  <a:lnTo>
                    <a:pt x="18076" y="10243"/>
                  </a:lnTo>
                  <a:cubicBezTo>
                    <a:pt x="18109" y="10108"/>
                    <a:pt x="17887" y="10084"/>
                    <a:pt x="17881" y="9893"/>
                  </a:cubicBezTo>
                  <a:cubicBezTo>
                    <a:pt x="17880" y="9941"/>
                    <a:pt x="17822" y="10031"/>
                    <a:pt x="17758" y="10031"/>
                  </a:cubicBezTo>
                  <a:cubicBezTo>
                    <a:pt x="17746" y="10031"/>
                    <a:pt x="17732" y="10028"/>
                    <a:pt x="17720" y="10019"/>
                  </a:cubicBezTo>
                  <a:cubicBezTo>
                    <a:pt x="17701" y="9809"/>
                    <a:pt x="17532" y="9802"/>
                    <a:pt x="17565" y="9607"/>
                  </a:cubicBezTo>
                  <a:lnTo>
                    <a:pt x="17565" y="9607"/>
                  </a:lnTo>
                  <a:lnTo>
                    <a:pt x="17343" y="9644"/>
                  </a:lnTo>
                  <a:cubicBezTo>
                    <a:pt x="16984" y="9162"/>
                    <a:pt x="15170" y="7667"/>
                    <a:pt x="14704" y="7308"/>
                  </a:cubicBezTo>
                  <a:lnTo>
                    <a:pt x="14742" y="7302"/>
                  </a:lnTo>
                  <a:cubicBezTo>
                    <a:pt x="14030" y="6745"/>
                    <a:pt x="12647" y="5517"/>
                    <a:pt x="11745" y="5168"/>
                  </a:cubicBezTo>
                  <a:cubicBezTo>
                    <a:pt x="11749" y="4932"/>
                    <a:pt x="11567" y="4844"/>
                    <a:pt x="11482" y="4709"/>
                  </a:cubicBezTo>
                  <a:lnTo>
                    <a:pt x="11482" y="4709"/>
                  </a:lnTo>
                  <a:cubicBezTo>
                    <a:pt x="11496" y="4802"/>
                    <a:pt x="11430" y="4878"/>
                    <a:pt x="11380" y="4878"/>
                  </a:cubicBezTo>
                  <a:cubicBezTo>
                    <a:pt x="11369" y="4878"/>
                    <a:pt x="11358" y="4874"/>
                    <a:pt x="11350" y="4865"/>
                  </a:cubicBezTo>
                  <a:cubicBezTo>
                    <a:pt x="11243" y="4777"/>
                    <a:pt x="11191" y="4751"/>
                    <a:pt x="11160" y="4751"/>
                  </a:cubicBezTo>
                  <a:cubicBezTo>
                    <a:pt x="11113" y="4751"/>
                    <a:pt x="11110" y="4808"/>
                    <a:pt x="11034" y="4808"/>
                  </a:cubicBezTo>
                  <a:cubicBezTo>
                    <a:pt x="10993" y="4808"/>
                    <a:pt x="10931" y="4792"/>
                    <a:pt x="10831" y="4741"/>
                  </a:cubicBezTo>
                  <a:cubicBezTo>
                    <a:pt x="10320" y="4550"/>
                    <a:pt x="8781" y="3259"/>
                    <a:pt x="8462" y="2876"/>
                  </a:cubicBezTo>
                  <a:cubicBezTo>
                    <a:pt x="8418" y="2888"/>
                    <a:pt x="8376" y="2893"/>
                    <a:pt x="8338" y="2893"/>
                  </a:cubicBezTo>
                  <a:cubicBezTo>
                    <a:pt x="8073" y="2893"/>
                    <a:pt x="7920" y="2655"/>
                    <a:pt x="7672" y="2655"/>
                  </a:cubicBezTo>
                  <a:cubicBezTo>
                    <a:pt x="7663" y="2655"/>
                    <a:pt x="7655" y="2656"/>
                    <a:pt x="7646" y="2656"/>
                  </a:cubicBezTo>
                  <a:lnTo>
                    <a:pt x="7701" y="2613"/>
                  </a:lnTo>
                  <a:cubicBezTo>
                    <a:pt x="7429" y="2557"/>
                    <a:pt x="6261" y="1589"/>
                    <a:pt x="5939" y="1535"/>
                  </a:cubicBezTo>
                  <a:lnTo>
                    <a:pt x="5939" y="1535"/>
                  </a:lnTo>
                  <a:lnTo>
                    <a:pt x="5956" y="1589"/>
                  </a:lnTo>
                  <a:cubicBezTo>
                    <a:pt x="5940" y="1591"/>
                    <a:pt x="5926" y="1591"/>
                    <a:pt x="5912" y="1591"/>
                  </a:cubicBezTo>
                  <a:cubicBezTo>
                    <a:pt x="5655" y="1591"/>
                    <a:pt x="5808" y="1357"/>
                    <a:pt x="5671" y="1183"/>
                  </a:cubicBezTo>
                  <a:lnTo>
                    <a:pt x="5671" y="1183"/>
                  </a:lnTo>
                  <a:cubicBezTo>
                    <a:pt x="5564" y="1436"/>
                    <a:pt x="5332" y="1506"/>
                    <a:pt x="5218" y="1506"/>
                  </a:cubicBezTo>
                  <a:cubicBezTo>
                    <a:pt x="5202" y="1506"/>
                    <a:pt x="5188" y="1505"/>
                    <a:pt x="5177" y="1502"/>
                  </a:cubicBezTo>
                  <a:lnTo>
                    <a:pt x="5212" y="1443"/>
                  </a:lnTo>
                  <a:cubicBezTo>
                    <a:pt x="5203" y="1442"/>
                    <a:pt x="5193" y="1442"/>
                    <a:pt x="5183" y="1442"/>
                  </a:cubicBezTo>
                  <a:cubicBezTo>
                    <a:pt x="5059" y="1442"/>
                    <a:pt x="4823" y="1493"/>
                    <a:pt x="4630" y="1493"/>
                  </a:cubicBezTo>
                  <a:cubicBezTo>
                    <a:pt x="4573" y="1493"/>
                    <a:pt x="4520" y="1488"/>
                    <a:pt x="4475" y="1477"/>
                  </a:cubicBezTo>
                  <a:lnTo>
                    <a:pt x="4559" y="1327"/>
                  </a:lnTo>
                  <a:lnTo>
                    <a:pt x="4559" y="1327"/>
                  </a:lnTo>
                  <a:cubicBezTo>
                    <a:pt x="4519" y="1341"/>
                    <a:pt x="4478" y="1347"/>
                    <a:pt x="4438" y="1347"/>
                  </a:cubicBezTo>
                  <a:cubicBezTo>
                    <a:pt x="4231" y="1347"/>
                    <a:pt x="4026" y="1191"/>
                    <a:pt x="3922" y="1157"/>
                  </a:cubicBezTo>
                  <a:cubicBezTo>
                    <a:pt x="3702" y="970"/>
                    <a:pt x="3422" y="547"/>
                    <a:pt x="3002" y="547"/>
                  </a:cubicBezTo>
                  <a:cubicBezTo>
                    <a:pt x="2982" y="547"/>
                    <a:pt x="2962" y="548"/>
                    <a:pt x="2942" y="550"/>
                  </a:cubicBezTo>
                  <a:lnTo>
                    <a:pt x="2902" y="0"/>
                  </a:ln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8;p31">
              <a:extLst>
                <a:ext uri="{FF2B5EF4-FFF2-40B4-BE49-F238E27FC236}">
                  <a16:creationId xmlns:a16="http://schemas.microsoft.com/office/drawing/2014/main" id="{CF1F5D3C-7730-0C48-48ED-20AD7FC6AF8E}"/>
                </a:ext>
              </a:extLst>
            </p:cNvPr>
            <p:cNvSpPr/>
            <p:nvPr/>
          </p:nvSpPr>
          <p:spPr>
            <a:xfrm>
              <a:off x="7021155" y="-95855"/>
              <a:ext cx="533523" cy="537171"/>
            </a:xfrm>
            <a:custGeom>
              <a:avLst/>
              <a:gdLst/>
              <a:ahLst/>
              <a:cxnLst/>
              <a:rect l="l" t="t" r="r" b="b"/>
              <a:pathLst>
                <a:path w="17553" h="17673" extrusionOk="0">
                  <a:moveTo>
                    <a:pt x="13911" y="8430"/>
                  </a:moveTo>
                  <a:cubicBezTo>
                    <a:pt x="13909" y="8431"/>
                    <a:pt x="13908" y="8433"/>
                    <a:pt x="13906" y="8434"/>
                  </a:cubicBezTo>
                  <a:cubicBezTo>
                    <a:pt x="13908" y="8435"/>
                    <a:pt x="13909" y="8436"/>
                    <a:pt x="13910" y="8436"/>
                  </a:cubicBezTo>
                  <a:cubicBezTo>
                    <a:pt x="13912" y="8436"/>
                    <a:pt x="13912" y="8434"/>
                    <a:pt x="13911" y="8430"/>
                  </a:cubicBezTo>
                  <a:close/>
                  <a:moveTo>
                    <a:pt x="8047" y="14821"/>
                  </a:moveTo>
                  <a:cubicBezTo>
                    <a:pt x="8047" y="14821"/>
                    <a:pt x="8047" y="14821"/>
                    <a:pt x="8046" y="14821"/>
                  </a:cubicBezTo>
                  <a:lnTo>
                    <a:pt x="8046" y="14821"/>
                  </a:lnTo>
                  <a:lnTo>
                    <a:pt x="8047" y="14822"/>
                  </a:lnTo>
                  <a:lnTo>
                    <a:pt x="8047" y="14821"/>
                  </a:lnTo>
                  <a:cubicBezTo>
                    <a:pt x="8047" y="14821"/>
                    <a:pt x="8047" y="14821"/>
                    <a:pt x="8047" y="14821"/>
                  </a:cubicBezTo>
                  <a:close/>
                  <a:moveTo>
                    <a:pt x="14114" y="1"/>
                  </a:moveTo>
                  <a:lnTo>
                    <a:pt x="14114" y="1"/>
                  </a:lnTo>
                  <a:cubicBezTo>
                    <a:pt x="14020" y="60"/>
                    <a:pt x="13862" y="46"/>
                    <a:pt x="13943" y="205"/>
                  </a:cubicBezTo>
                  <a:cubicBezTo>
                    <a:pt x="13936" y="206"/>
                    <a:pt x="13930" y="206"/>
                    <a:pt x="13924" y="206"/>
                  </a:cubicBezTo>
                  <a:cubicBezTo>
                    <a:pt x="13831" y="206"/>
                    <a:pt x="13818" y="81"/>
                    <a:pt x="13719" y="81"/>
                  </a:cubicBezTo>
                  <a:cubicBezTo>
                    <a:pt x="13709" y="81"/>
                    <a:pt x="13698" y="82"/>
                    <a:pt x="13687" y="85"/>
                  </a:cubicBezTo>
                  <a:cubicBezTo>
                    <a:pt x="13651" y="178"/>
                    <a:pt x="13666" y="368"/>
                    <a:pt x="13530" y="368"/>
                  </a:cubicBezTo>
                  <a:cubicBezTo>
                    <a:pt x="13529" y="368"/>
                    <a:pt x="13529" y="368"/>
                    <a:pt x="13528" y="368"/>
                  </a:cubicBezTo>
                  <a:lnTo>
                    <a:pt x="13512" y="345"/>
                  </a:lnTo>
                  <a:cubicBezTo>
                    <a:pt x="13218" y="387"/>
                    <a:pt x="13386" y="774"/>
                    <a:pt x="13110" y="803"/>
                  </a:cubicBezTo>
                  <a:lnTo>
                    <a:pt x="13093" y="748"/>
                  </a:lnTo>
                  <a:cubicBezTo>
                    <a:pt x="13089" y="747"/>
                    <a:pt x="13084" y="747"/>
                    <a:pt x="13079" y="747"/>
                  </a:cubicBezTo>
                  <a:cubicBezTo>
                    <a:pt x="12970" y="747"/>
                    <a:pt x="12930" y="928"/>
                    <a:pt x="12765" y="950"/>
                  </a:cubicBezTo>
                  <a:cubicBezTo>
                    <a:pt x="12766" y="950"/>
                    <a:pt x="12767" y="950"/>
                    <a:pt x="12768" y="950"/>
                  </a:cubicBezTo>
                  <a:cubicBezTo>
                    <a:pt x="12822" y="950"/>
                    <a:pt x="12917" y="1010"/>
                    <a:pt x="12866" y="1080"/>
                  </a:cubicBezTo>
                  <a:cubicBezTo>
                    <a:pt x="12684" y="1113"/>
                    <a:pt x="12659" y="1252"/>
                    <a:pt x="12506" y="1252"/>
                  </a:cubicBezTo>
                  <a:cubicBezTo>
                    <a:pt x="12499" y="1252"/>
                    <a:pt x="12493" y="1251"/>
                    <a:pt x="12486" y="1251"/>
                  </a:cubicBezTo>
                  <a:lnTo>
                    <a:pt x="12486" y="1251"/>
                  </a:lnTo>
                  <a:lnTo>
                    <a:pt x="12500" y="1443"/>
                  </a:lnTo>
                  <a:cubicBezTo>
                    <a:pt x="12048" y="1802"/>
                    <a:pt x="10488" y="3470"/>
                    <a:pt x="10071" y="3871"/>
                  </a:cubicBezTo>
                  <a:lnTo>
                    <a:pt x="10071" y="3837"/>
                  </a:lnTo>
                  <a:cubicBezTo>
                    <a:pt x="9461" y="4477"/>
                    <a:pt x="8096" y="5665"/>
                    <a:pt x="7554" y="6426"/>
                  </a:cubicBezTo>
                  <a:cubicBezTo>
                    <a:pt x="7542" y="6425"/>
                    <a:pt x="7530" y="6424"/>
                    <a:pt x="7517" y="6424"/>
                  </a:cubicBezTo>
                  <a:cubicBezTo>
                    <a:pt x="7333" y="6424"/>
                    <a:pt x="7217" y="6564"/>
                    <a:pt x="7087" y="6626"/>
                  </a:cubicBezTo>
                  <a:cubicBezTo>
                    <a:pt x="7090" y="6626"/>
                    <a:pt x="7093" y="6626"/>
                    <a:pt x="7096" y="6626"/>
                  </a:cubicBezTo>
                  <a:cubicBezTo>
                    <a:pt x="7194" y="6626"/>
                    <a:pt x="7239" y="6720"/>
                    <a:pt x="7189" y="6756"/>
                  </a:cubicBezTo>
                  <a:cubicBezTo>
                    <a:pt x="6841" y="7039"/>
                    <a:pt x="7236" y="6854"/>
                    <a:pt x="6939" y="7203"/>
                  </a:cubicBezTo>
                  <a:cubicBezTo>
                    <a:pt x="6642" y="7654"/>
                    <a:pt x="5038" y="8852"/>
                    <a:pt x="4606" y="9061"/>
                  </a:cubicBezTo>
                  <a:cubicBezTo>
                    <a:pt x="4567" y="9393"/>
                    <a:pt x="4222" y="9472"/>
                    <a:pt x="4133" y="9740"/>
                  </a:cubicBezTo>
                  <a:lnTo>
                    <a:pt x="4117" y="9683"/>
                  </a:lnTo>
                  <a:cubicBezTo>
                    <a:pt x="3977" y="9920"/>
                    <a:pt x="2729" y="10744"/>
                    <a:pt x="2553" y="11004"/>
                  </a:cubicBezTo>
                  <a:lnTo>
                    <a:pt x="2605" y="11001"/>
                  </a:lnTo>
                  <a:lnTo>
                    <a:pt x="2605" y="11001"/>
                  </a:lnTo>
                  <a:cubicBezTo>
                    <a:pt x="2557" y="11125"/>
                    <a:pt x="2504" y="11154"/>
                    <a:pt x="2442" y="11154"/>
                  </a:cubicBezTo>
                  <a:cubicBezTo>
                    <a:pt x="2390" y="11154"/>
                    <a:pt x="2332" y="11134"/>
                    <a:pt x="2265" y="11134"/>
                  </a:cubicBezTo>
                  <a:cubicBezTo>
                    <a:pt x="2231" y="11134"/>
                    <a:pt x="2195" y="11139"/>
                    <a:pt x="2156" y="11155"/>
                  </a:cubicBezTo>
                  <a:cubicBezTo>
                    <a:pt x="2342" y="11325"/>
                    <a:pt x="2266" y="11582"/>
                    <a:pt x="2214" y="11653"/>
                  </a:cubicBezTo>
                  <a:lnTo>
                    <a:pt x="2180" y="11610"/>
                  </a:lnTo>
                  <a:cubicBezTo>
                    <a:pt x="2110" y="11727"/>
                    <a:pt x="2032" y="12087"/>
                    <a:pt x="1892" y="12255"/>
                  </a:cubicBezTo>
                  <a:lnTo>
                    <a:pt x="1808" y="12147"/>
                  </a:lnTo>
                  <a:cubicBezTo>
                    <a:pt x="1771" y="12376"/>
                    <a:pt x="1476" y="12553"/>
                    <a:pt x="1389" y="12650"/>
                  </a:cubicBezTo>
                  <a:cubicBezTo>
                    <a:pt x="1129" y="12803"/>
                    <a:pt x="629" y="12925"/>
                    <a:pt x="453" y="13323"/>
                  </a:cubicBezTo>
                  <a:lnTo>
                    <a:pt x="2" y="13199"/>
                  </a:lnTo>
                  <a:lnTo>
                    <a:pt x="0" y="13252"/>
                  </a:lnTo>
                  <a:cubicBezTo>
                    <a:pt x="0" y="13252"/>
                    <a:pt x="2816" y="17068"/>
                    <a:pt x="3872" y="17478"/>
                  </a:cubicBezTo>
                  <a:lnTo>
                    <a:pt x="3957" y="17585"/>
                  </a:lnTo>
                  <a:lnTo>
                    <a:pt x="4023" y="17504"/>
                  </a:lnTo>
                  <a:cubicBezTo>
                    <a:pt x="4126" y="17480"/>
                    <a:pt x="4117" y="17386"/>
                    <a:pt x="4141" y="17386"/>
                  </a:cubicBezTo>
                  <a:cubicBezTo>
                    <a:pt x="4150" y="17386"/>
                    <a:pt x="4162" y="17396"/>
                    <a:pt x="4182" y="17423"/>
                  </a:cubicBezTo>
                  <a:lnTo>
                    <a:pt x="4044" y="17524"/>
                  </a:lnTo>
                  <a:cubicBezTo>
                    <a:pt x="4065" y="17514"/>
                    <a:pt x="4082" y="17510"/>
                    <a:pt x="4096" y="17510"/>
                  </a:cubicBezTo>
                  <a:cubicBezTo>
                    <a:pt x="4158" y="17510"/>
                    <a:pt x="4149" y="17599"/>
                    <a:pt x="4162" y="17672"/>
                  </a:cubicBezTo>
                  <a:cubicBezTo>
                    <a:pt x="4205" y="17650"/>
                    <a:pt x="4250" y="17631"/>
                    <a:pt x="4302" y="17631"/>
                  </a:cubicBezTo>
                  <a:cubicBezTo>
                    <a:pt x="4307" y="17631"/>
                    <a:pt x="4312" y="17631"/>
                    <a:pt x="4317" y="17631"/>
                  </a:cubicBezTo>
                  <a:cubicBezTo>
                    <a:pt x="4307" y="17596"/>
                    <a:pt x="4290" y="17593"/>
                    <a:pt x="4270" y="17593"/>
                  </a:cubicBezTo>
                  <a:cubicBezTo>
                    <a:pt x="4265" y="17593"/>
                    <a:pt x="4260" y="17593"/>
                    <a:pt x="4255" y="17593"/>
                  </a:cubicBezTo>
                  <a:cubicBezTo>
                    <a:pt x="4248" y="17593"/>
                    <a:pt x="4240" y="17593"/>
                    <a:pt x="4232" y="17590"/>
                  </a:cubicBezTo>
                  <a:cubicBezTo>
                    <a:pt x="4250" y="17510"/>
                    <a:pt x="4235" y="17352"/>
                    <a:pt x="4338" y="17345"/>
                  </a:cubicBezTo>
                  <a:cubicBezTo>
                    <a:pt x="4353" y="17335"/>
                    <a:pt x="4366" y="17331"/>
                    <a:pt x="4379" y="17331"/>
                  </a:cubicBezTo>
                  <a:cubicBezTo>
                    <a:pt x="4442" y="17331"/>
                    <a:pt x="4488" y="17439"/>
                    <a:pt x="4559" y="17439"/>
                  </a:cubicBezTo>
                  <a:cubicBezTo>
                    <a:pt x="4575" y="17439"/>
                    <a:pt x="4592" y="17433"/>
                    <a:pt x="4612" y="17419"/>
                  </a:cubicBezTo>
                  <a:cubicBezTo>
                    <a:pt x="5271" y="16980"/>
                    <a:pt x="5946" y="16596"/>
                    <a:pt x="6520" y="16049"/>
                  </a:cubicBezTo>
                  <a:cubicBezTo>
                    <a:pt x="6571" y="16080"/>
                    <a:pt x="6553" y="16092"/>
                    <a:pt x="6553" y="16126"/>
                  </a:cubicBezTo>
                  <a:cubicBezTo>
                    <a:pt x="6694" y="15924"/>
                    <a:pt x="6867" y="15800"/>
                    <a:pt x="6990" y="15610"/>
                  </a:cubicBezTo>
                  <a:cubicBezTo>
                    <a:pt x="7075" y="15616"/>
                    <a:pt x="7144" y="15668"/>
                    <a:pt x="7195" y="15699"/>
                  </a:cubicBezTo>
                  <a:cubicBezTo>
                    <a:pt x="7093" y="15638"/>
                    <a:pt x="8000" y="14823"/>
                    <a:pt x="8046" y="14821"/>
                  </a:cubicBezTo>
                  <a:lnTo>
                    <a:pt x="8046" y="14821"/>
                  </a:lnTo>
                  <a:lnTo>
                    <a:pt x="7896" y="14626"/>
                  </a:lnTo>
                  <a:cubicBezTo>
                    <a:pt x="7932" y="14593"/>
                    <a:pt x="7964" y="14581"/>
                    <a:pt x="7992" y="14581"/>
                  </a:cubicBezTo>
                  <a:cubicBezTo>
                    <a:pt x="8067" y="14581"/>
                    <a:pt x="8119" y="14665"/>
                    <a:pt x="8176" y="14665"/>
                  </a:cubicBezTo>
                  <a:cubicBezTo>
                    <a:pt x="8201" y="14665"/>
                    <a:pt x="8227" y="14649"/>
                    <a:pt x="8256" y="14604"/>
                  </a:cubicBezTo>
                  <a:cubicBezTo>
                    <a:pt x="8089" y="14285"/>
                    <a:pt x="8551" y="14391"/>
                    <a:pt x="8485" y="14202"/>
                  </a:cubicBezTo>
                  <a:lnTo>
                    <a:pt x="8485" y="14202"/>
                  </a:lnTo>
                  <a:cubicBezTo>
                    <a:pt x="8488" y="14206"/>
                    <a:pt x="8493" y="14207"/>
                    <a:pt x="8500" y="14207"/>
                  </a:cubicBezTo>
                  <a:cubicBezTo>
                    <a:pt x="8515" y="14207"/>
                    <a:pt x="8537" y="14201"/>
                    <a:pt x="8563" y="14201"/>
                  </a:cubicBezTo>
                  <a:cubicBezTo>
                    <a:pt x="8592" y="14201"/>
                    <a:pt x="8626" y="14210"/>
                    <a:pt x="8656" y="14248"/>
                  </a:cubicBezTo>
                  <a:cubicBezTo>
                    <a:pt x="8555" y="14084"/>
                    <a:pt x="8709" y="14142"/>
                    <a:pt x="8728" y="14063"/>
                  </a:cubicBezTo>
                  <a:cubicBezTo>
                    <a:pt x="8711" y="14006"/>
                    <a:pt x="8676" y="14031"/>
                    <a:pt x="8625" y="14000"/>
                  </a:cubicBezTo>
                  <a:lnTo>
                    <a:pt x="8696" y="13848"/>
                  </a:lnTo>
                  <a:cubicBezTo>
                    <a:pt x="8782" y="13855"/>
                    <a:pt x="8867" y="13928"/>
                    <a:pt x="8831" y="13987"/>
                  </a:cubicBezTo>
                  <a:cubicBezTo>
                    <a:pt x="9178" y="13773"/>
                    <a:pt x="10746" y="12632"/>
                    <a:pt x="11008" y="12275"/>
                  </a:cubicBezTo>
                  <a:cubicBezTo>
                    <a:pt x="10982" y="12261"/>
                    <a:pt x="10959" y="12256"/>
                    <a:pt x="10938" y="12256"/>
                  </a:cubicBezTo>
                  <a:cubicBezTo>
                    <a:pt x="10886" y="12256"/>
                    <a:pt x="10846" y="12286"/>
                    <a:pt x="10789" y="12286"/>
                  </a:cubicBezTo>
                  <a:cubicBezTo>
                    <a:pt x="10752" y="12286"/>
                    <a:pt x="10708" y="12273"/>
                    <a:pt x="10648" y="12230"/>
                  </a:cubicBezTo>
                  <a:cubicBezTo>
                    <a:pt x="10651" y="12059"/>
                    <a:pt x="10803" y="12152"/>
                    <a:pt x="10754" y="12018"/>
                  </a:cubicBezTo>
                  <a:lnTo>
                    <a:pt x="10754" y="12018"/>
                  </a:lnTo>
                  <a:cubicBezTo>
                    <a:pt x="10825" y="12080"/>
                    <a:pt x="10874" y="12099"/>
                    <a:pt x="10916" y="12099"/>
                  </a:cubicBezTo>
                  <a:cubicBezTo>
                    <a:pt x="10987" y="12099"/>
                    <a:pt x="11033" y="12043"/>
                    <a:pt x="11114" y="12043"/>
                  </a:cubicBezTo>
                  <a:cubicBezTo>
                    <a:pt x="11158" y="12043"/>
                    <a:pt x="11212" y="12060"/>
                    <a:pt x="11285" y="12110"/>
                  </a:cubicBezTo>
                  <a:lnTo>
                    <a:pt x="11185" y="11946"/>
                  </a:lnTo>
                  <a:lnTo>
                    <a:pt x="11185" y="11946"/>
                  </a:lnTo>
                  <a:lnTo>
                    <a:pt x="11305" y="11995"/>
                  </a:lnTo>
                  <a:cubicBezTo>
                    <a:pt x="11550" y="11514"/>
                    <a:pt x="11326" y="11846"/>
                    <a:pt x="11691" y="11585"/>
                  </a:cubicBezTo>
                  <a:cubicBezTo>
                    <a:pt x="11861" y="11397"/>
                    <a:pt x="11786" y="11126"/>
                    <a:pt x="11944" y="11093"/>
                  </a:cubicBezTo>
                  <a:lnTo>
                    <a:pt x="11944" y="11093"/>
                  </a:lnTo>
                  <a:cubicBezTo>
                    <a:pt x="11945" y="11093"/>
                    <a:pt x="11946" y="11093"/>
                    <a:pt x="11947" y="11093"/>
                  </a:cubicBezTo>
                  <a:cubicBezTo>
                    <a:pt x="11950" y="11093"/>
                    <a:pt x="11953" y="11092"/>
                    <a:pt x="11955" y="11091"/>
                  </a:cubicBezTo>
                  <a:lnTo>
                    <a:pt x="11955" y="11091"/>
                  </a:lnTo>
                  <a:cubicBezTo>
                    <a:pt x="11951" y="11092"/>
                    <a:pt x="11948" y="11092"/>
                    <a:pt x="11944" y="11093"/>
                  </a:cubicBezTo>
                  <a:lnTo>
                    <a:pt x="11944" y="11093"/>
                  </a:lnTo>
                  <a:cubicBezTo>
                    <a:pt x="11910" y="11091"/>
                    <a:pt x="11820" y="11044"/>
                    <a:pt x="11836" y="10973"/>
                  </a:cubicBezTo>
                  <a:lnTo>
                    <a:pt x="11836" y="10973"/>
                  </a:lnTo>
                  <a:cubicBezTo>
                    <a:pt x="11855" y="10992"/>
                    <a:pt x="11869" y="10999"/>
                    <a:pt x="11880" y="10999"/>
                  </a:cubicBezTo>
                  <a:cubicBezTo>
                    <a:pt x="11930" y="10999"/>
                    <a:pt x="11919" y="10850"/>
                    <a:pt x="11980" y="10850"/>
                  </a:cubicBezTo>
                  <a:cubicBezTo>
                    <a:pt x="11992" y="10850"/>
                    <a:pt x="12007" y="10856"/>
                    <a:pt x="12027" y="10871"/>
                  </a:cubicBezTo>
                  <a:cubicBezTo>
                    <a:pt x="12062" y="10811"/>
                    <a:pt x="12235" y="10688"/>
                    <a:pt x="12030" y="10564"/>
                  </a:cubicBezTo>
                  <a:lnTo>
                    <a:pt x="12030" y="10564"/>
                  </a:lnTo>
                  <a:cubicBezTo>
                    <a:pt x="12132" y="10625"/>
                    <a:pt x="12306" y="10535"/>
                    <a:pt x="12286" y="10683"/>
                  </a:cubicBezTo>
                  <a:cubicBezTo>
                    <a:pt x="12339" y="10647"/>
                    <a:pt x="12408" y="10630"/>
                    <a:pt x="12409" y="10563"/>
                  </a:cubicBezTo>
                  <a:lnTo>
                    <a:pt x="12409" y="10563"/>
                  </a:lnTo>
                  <a:lnTo>
                    <a:pt x="12306" y="10569"/>
                  </a:lnTo>
                  <a:cubicBezTo>
                    <a:pt x="12445" y="10402"/>
                    <a:pt x="12650" y="10456"/>
                    <a:pt x="12619" y="10208"/>
                  </a:cubicBezTo>
                  <a:lnTo>
                    <a:pt x="12499" y="10193"/>
                  </a:lnTo>
                  <a:cubicBezTo>
                    <a:pt x="12554" y="10133"/>
                    <a:pt x="12601" y="10077"/>
                    <a:pt x="12675" y="10077"/>
                  </a:cubicBezTo>
                  <a:cubicBezTo>
                    <a:pt x="12719" y="10077"/>
                    <a:pt x="12773" y="10097"/>
                    <a:pt x="12843" y="10149"/>
                  </a:cubicBezTo>
                  <a:lnTo>
                    <a:pt x="12790" y="10288"/>
                  </a:lnTo>
                  <a:cubicBezTo>
                    <a:pt x="12947" y="10142"/>
                    <a:pt x="13034" y="10045"/>
                    <a:pt x="13088" y="9837"/>
                  </a:cubicBezTo>
                  <a:lnTo>
                    <a:pt x="13088" y="9837"/>
                  </a:lnTo>
                  <a:lnTo>
                    <a:pt x="13036" y="9875"/>
                  </a:lnTo>
                  <a:cubicBezTo>
                    <a:pt x="13058" y="9555"/>
                    <a:pt x="13826" y="8629"/>
                    <a:pt x="13796" y="8279"/>
                  </a:cubicBezTo>
                  <a:lnTo>
                    <a:pt x="13608" y="8211"/>
                  </a:lnTo>
                  <a:lnTo>
                    <a:pt x="13645" y="7985"/>
                  </a:lnTo>
                  <a:lnTo>
                    <a:pt x="13645" y="7985"/>
                  </a:lnTo>
                  <a:cubicBezTo>
                    <a:pt x="13652" y="8024"/>
                    <a:pt x="13896" y="8379"/>
                    <a:pt x="13911" y="8430"/>
                  </a:cubicBezTo>
                  <a:lnTo>
                    <a:pt x="13911" y="8430"/>
                  </a:lnTo>
                  <a:cubicBezTo>
                    <a:pt x="14200" y="8151"/>
                    <a:pt x="15603" y="6737"/>
                    <a:pt x="15946" y="6591"/>
                  </a:cubicBezTo>
                  <a:cubicBezTo>
                    <a:pt x="15955" y="6590"/>
                    <a:pt x="15963" y="6589"/>
                    <a:pt x="15971" y="6589"/>
                  </a:cubicBezTo>
                  <a:cubicBezTo>
                    <a:pt x="16121" y="6589"/>
                    <a:pt x="16150" y="6784"/>
                    <a:pt x="16166" y="6804"/>
                  </a:cubicBezTo>
                  <a:cubicBezTo>
                    <a:pt x="16254" y="6639"/>
                    <a:pt x="16100" y="6615"/>
                    <a:pt x="16222" y="6528"/>
                  </a:cubicBezTo>
                  <a:cubicBezTo>
                    <a:pt x="16222" y="6528"/>
                    <a:pt x="16223" y="6528"/>
                    <a:pt x="16224" y="6528"/>
                  </a:cubicBezTo>
                  <a:cubicBezTo>
                    <a:pt x="16274" y="6528"/>
                    <a:pt x="16306" y="6637"/>
                    <a:pt x="16306" y="6670"/>
                  </a:cubicBezTo>
                  <a:cubicBezTo>
                    <a:pt x="16340" y="6612"/>
                    <a:pt x="16427" y="6617"/>
                    <a:pt x="16376" y="6552"/>
                  </a:cubicBezTo>
                  <a:lnTo>
                    <a:pt x="16376" y="6552"/>
                  </a:lnTo>
                  <a:cubicBezTo>
                    <a:pt x="16375" y="6552"/>
                    <a:pt x="16373" y="6552"/>
                    <a:pt x="16371" y="6552"/>
                  </a:cubicBezTo>
                  <a:cubicBezTo>
                    <a:pt x="16269" y="6552"/>
                    <a:pt x="16153" y="6372"/>
                    <a:pt x="16035" y="6290"/>
                  </a:cubicBezTo>
                  <a:lnTo>
                    <a:pt x="16192" y="6177"/>
                  </a:lnTo>
                  <a:lnTo>
                    <a:pt x="16276" y="6286"/>
                  </a:lnTo>
                  <a:cubicBezTo>
                    <a:pt x="16311" y="6261"/>
                    <a:pt x="16109" y="5932"/>
                    <a:pt x="16298" y="5864"/>
                  </a:cubicBezTo>
                  <a:cubicBezTo>
                    <a:pt x="16576" y="5699"/>
                    <a:pt x="16803" y="5434"/>
                    <a:pt x="17063" y="5248"/>
                  </a:cubicBezTo>
                  <a:cubicBezTo>
                    <a:pt x="17114" y="5312"/>
                    <a:pt x="17096" y="5393"/>
                    <a:pt x="17077" y="5474"/>
                  </a:cubicBezTo>
                  <a:cubicBezTo>
                    <a:pt x="17107" y="5452"/>
                    <a:pt x="17138" y="5405"/>
                    <a:pt x="17190" y="5405"/>
                  </a:cubicBezTo>
                  <a:cubicBezTo>
                    <a:pt x="17198" y="5405"/>
                    <a:pt x="17206" y="5406"/>
                    <a:pt x="17215" y="5409"/>
                  </a:cubicBezTo>
                  <a:cubicBezTo>
                    <a:pt x="17062" y="5350"/>
                    <a:pt x="17252" y="5247"/>
                    <a:pt x="17166" y="5241"/>
                  </a:cubicBezTo>
                  <a:cubicBezTo>
                    <a:pt x="17119" y="4835"/>
                    <a:pt x="17548" y="4865"/>
                    <a:pt x="17553" y="4557"/>
                  </a:cubicBezTo>
                  <a:cubicBezTo>
                    <a:pt x="17367" y="4320"/>
                    <a:pt x="14456" y="377"/>
                    <a:pt x="14219" y="107"/>
                  </a:cubicBezTo>
                  <a:cubicBezTo>
                    <a:pt x="14265" y="74"/>
                    <a:pt x="14312" y="40"/>
                    <a:pt x="14346" y="40"/>
                  </a:cubicBezTo>
                  <a:cubicBezTo>
                    <a:pt x="14350" y="40"/>
                    <a:pt x="14353" y="41"/>
                    <a:pt x="14357" y="42"/>
                  </a:cubicBezTo>
                  <a:cubicBezTo>
                    <a:pt x="14338" y="27"/>
                    <a:pt x="14316" y="21"/>
                    <a:pt x="14292" y="21"/>
                  </a:cubicBezTo>
                  <a:cubicBezTo>
                    <a:pt x="14230" y="21"/>
                    <a:pt x="14163" y="65"/>
                    <a:pt x="14150" y="124"/>
                  </a:cubicBezTo>
                  <a:lnTo>
                    <a:pt x="14269" y="275"/>
                  </a:lnTo>
                  <a:cubicBezTo>
                    <a:pt x="14248" y="319"/>
                    <a:pt x="14231" y="332"/>
                    <a:pt x="14215" y="332"/>
                  </a:cubicBezTo>
                  <a:cubicBezTo>
                    <a:pt x="14186" y="332"/>
                    <a:pt x="14159" y="290"/>
                    <a:pt x="14121" y="290"/>
                  </a:cubicBezTo>
                  <a:cubicBezTo>
                    <a:pt x="14104" y="290"/>
                    <a:pt x="14085" y="298"/>
                    <a:pt x="14062" y="323"/>
                  </a:cubicBezTo>
                  <a:cubicBezTo>
                    <a:pt x="13952" y="210"/>
                    <a:pt x="14033" y="93"/>
                    <a:pt x="14114" y="1"/>
                  </a:cubicBezTo>
                  <a:close/>
                </a:path>
              </a:pathLst>
            </a:custGeom>
            <a:solidFill>
              <a:srgbClr val="B51F2C">
                <a:alpha val="7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38">
            <a:extLst>
              <a:ext uri="{FF2B5EF4-FFF2-40B4-BE49-F238E27FC236}">
                <a16:creationId xmlns:a16="http://schemas.microsoft.com/office/drawing/2014/main" id="{F5D7C193-77BF-2FD1-8744-1771A68F14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30936"/>
            <a:ext cx="7704000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zh-TW" altLang="en-US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/>
                <a:sym typeface="Arial"/>
              </a:rPr>
              <a:t>系統攻擊判定</a:t>
            </a:r>
            <a:endParaRPr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rial"/>
              <a:sym typeface="Arial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275C95A-F616-4420-5A50-658230659C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E6C19-C1B5-4D23-A4A4-248DE92050B8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9C79FC1A-DE3B-C596-8FC4-52D0922CED8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0806">
            <a:off x="1083590" y="-153662"/>
            <a:ext cx="1212321" cy="616497"/>
          </a:xfrm>
          <a:prstGeom prst="rect">
            <a:avLst/>
          </a:prstGeom>
        </p:spPr>
      </p:pic>
      <p:sp>
        <p:nvSpPr>
          <p:cNvPr id="12" name="Google Shape;617;p38">
            <a:extLst>
              <a:ext uri="{FF2B5EF4-FFF2-40B4-BE49-F238E27FC236}">
                <a16:creationId xmlns:a16="http://schemas.microsoft.com/office/drawing/2014/main" id="{66CACC1B-808A-E7E8-82BF-8CD6FD2D0408}"/>
              </a:ext>
            </a:extLst>
          </p:cNvPr>
          <p:cNvSpPr txBox="1">
            <a:spLocks/>
          </p:cNvSpPr>
          <p:nvPr/>
        </p:nvSpPr>
        <p:spPr>
          <a:xfrm>
            <a:off x="929205" y="2684525"/>
            <a:ext cx="279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b="1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Yu Gothic UI Semibold" panose="020B0500000000000000" pitchFamily="34" charset="-128"/>
                <a:ea typeface="Yu Gothic UI Semibold" panose="020B0500000000000000" pitchFamily="34" charset="-128"/>
              </a:rPr>
              <a:t>傷害</a:t>
            </a:r>
            <a:r>
              <a:rPr lang="zh-TW" altLang="en-US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 Semibold" panose="020B0500000000000000" pitchFamily="34" charset="-128"/>
                <a:ea typeface="Yu Gothic UI Semibold" panose="020B0500000000000000" pitchFamily="34" charset="-128"/>
              </a:rPr>
              <a:t>  </a:t>
            </a:r>
            <a:r>
              <a:rPr lang="en" sz="1600" b="1" dirty="0" err="1">
                <a:latin typeface="Yu Gothic UI Semibold" panose="020B0500000000000000" pitchFamily="34" charset="-128"/>
                <a:ea typeface="Yu Gothic UI Semibold" panose="020B0500000000000000" pitchFamily="34" charset="-128"/>
              </a:rPr>
              <a:t>計算公式</a:t>
            </a:r>
            <a:endParaRPr lang="en" b="1" dirty="0">
              <a:latin typeface="Yu Gothic UI Semibold" panose="020B0500000000000000" pitchFamily="34" charset="-128"/>
              <a:ea typeface="Yu Gothic UI Semibold" panose="020B0500000000000000" pitchFamily="34" charset="-128"/>
            </a:endParaRPr>
          </a:p>
        </p:txBody>
      </p:sp>
      <p:sp>
        <p:nvSpPr>
          <p:cNvPr id="13" name="Google Shape;619;p38">
            <a:extLst>
              <a:ext uri="{FF2B5EF4-FFF2-40B4-BE49-F238E27FC236}">
                <a16:creationId xmlns:a16="http://schemas.microsoft.com/office/drawing/2014/main" id="{36D3EB02-5187-22B5-08C6-EAD49242AC6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22923" y="3064793"/>
            <a:ext cx="8121077" cy="910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標準系統字體"/>
              <a:buChar char="→"/>
            </a:pPr>
            <a:r>
              <a:rPr lang="en-US" altLang="zh-TW" b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受到拳種、</a:t>
            </a:r>
            <a:r>
              <a:rPr lang="zh-TW" altLang="en-US" b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力量</a:t>
            </a:r>
            <a:r>
              <a:rPr lang="en-US" altLang="zh-TW" b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、體力、對手</a:t>
            </a:r>
            <a:r>
              <a:rPr lang="zh-TW" altLang="en-US" b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抗擊打能力</a:t>
            </a:r>
            <a:r>
              <a:rPr lang="en-US" altLang="zh-TW" b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、物理優勢影響</a:t>
            </a:r>
          </a:p>
          <a:p>
            <a:pPr marL="171450" indent="-171450">
              <a:lnSpc>
                <a:spcPct val="150000"/>
              </a:lnSpc>
              <a:buFont typeface="標準系統字體"/>
              <a:buChar char="→"/>
            </a:pPr>
            <a:r>
              <a:rPr lang="zh-TW" altLang="en-US" b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若成功命中才計算所造成的傷害</a:t>
            </a:r>
            <a:endParaRPr lang="en-US" altLang="zh-TW" b="1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71450" indent="-171450">
              <a:lnSpc>
                <a:spcPct val="150000"/>
              </a:lnSpc>
              <a:buFont typeface="標準系統字體"/>
              <a:buChar char="→"/>
            </a:pPr>
            <a:r>
              <a:rPr lang="zh-TW" altLang="en-US" b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此處的 </a:t>
            </a:r>
            <a:r>
              <a:rPr lang="en-US" altLang="zh-TW" b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0.8 </a:t>
            </a:r>
            <a:r>
              <a:rPr lang="zh-TW" altLang="en-US" b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為系統設定基礎降傷</a:t>
            </a:r>
            <a:endParaRPr lang="en-US" altLang="zh-TW" b="1"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4" name="Google Shape;620;p38">
            <a:extLst>
              <a:ext uri="{FF2B5EF4-FFF2-40B4-BE49-F238E27FC236}">
                <a16:creationId xmlns:a16="http://schemas.microsoft.com/office/drawing/2014/main" id="{4507E84B-F98D-88A9-0366-476F8949DEE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022922" y="1671894"/>
            <a:ext cx="7582597" cy="4388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50000"/>
              </a:lnSpc>
              <a:buFont typeface="標準系統字體"/>
              <a:buChar char="→"/>
            </a:pPr>
            <a:r>
              <a:rPr lang="en-US" b="1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受到拳種、速度、體力、對手防禦力、物理優勢影響</a:t>
            </a:r>
            <a:endParaRPr lang="en-US" b="1"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5" name="Google Shape;621;p38">
            <a:extLst>
              <a:ext uri="{FF2B5EF4-FFF2-40B4-BE49-F238E27FC236}">
                <a16:creationId xmlns:a16="http://schemas.microsoft.com/office/drawing/2014/main" id="{5B3FF61F-882C-2AE0-6705-A45B467CA43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29205" y="1284121"/>
            <a:ext cx="27918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Yu Gothic UI Semibold" panose="020B0500000000000000" pitchFamily="34" charset="-128"/>
                <a:ea typeface="Yu Gothic UI Semibold" panose="020B0500000000000000" pitchFamily="34" charset="-128"/>
              </a:rPr>
              <a:t>命中率</a:t>
            </a:r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 Semibold" panose="020B0500000000000000" pitchFamily="34" charset="-128"/>
                <a:ea typeface="Yu Gothic UI Semibold" panose="020B0500000000000000" pitchFamily="34" charset="-128"/>
              </a:rPr>
              <a:t>  </a:t>
            </a:r>
            <a:r>
              <a:rPr lang="en" sz="1600" b="1" dirty="0" err="1">
                <a:latin typeface="Yu Gothic UI Semibold" panose="020B0500000000000000" pitchFamily="34" charset="-128"/>
                <a:ea typeface="Yu Gothic UI Semibold" panose="020B0500000000000000" pitchFamily="34" charset="-128"/>
              </a:rPr>
              <a:t>計算公式</a:t>
            </a:r>
            <a:endParaRPr b="1" dirty="0">
              <a:latin typeface="Yu Gothic UI Semibold" panose="020B0500000000000000" pitchFamily="34" charset="-128"/>
              <a:ea typeface="Yu Gothic UI Semibold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3AD80BCB-367A-4956-BACA-11E7D77F14D6}"/>
                  </a:ext>
                </a:extLst>
              </p:cNvPr>
              <p:cNvSpPr txBox="1"/>
              <p:nvPr/>
            </p:nvSpPr>
            <p:spPr>
              <a:xfrm>
                <a:off x="1071201" y="2141904"/>
                <a:ext cx="7725137" cy="576376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zh-TW" altLang="en-US" sz="1400" b="1" dirty="0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公式：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" altLang="zh-TW" sz="1400" b="0" i="0" dirty="0" smtClean="0">
                        <a:solidFill>
                          <a:schemeClr val="tx1"/>
                        </a:solidFill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m:t>拳種基礎命中率</m:t>
                    </m:r>
                    <m:r>
                      <a:rPr lang="zh-TW" altLang="en-US" sz="1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zh-TW" sz="1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TW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1400" b="0" i="0" dirty="0" smtClean="0">
                            <a:solidFill>
                              <a:schemeClr val="tx1"/>
                            </a:solidFill>
                            <a:latin typeface="Yu Gothic UI" panose="020B0500000000000000" pitchFamily="34" charset="-128"/>
                            <a:ea typeface="Yu Gothic UI" panose="020B0500000000000000" pitchFamily="34" charset="-128"/>
                          </a:rPr>
                          <m:t>攻擊者速度</m:t>
                        </m:r>
                      </m:num>
                      <m:den>
                        <m:r>
                          <a:rPr lang="en-US" altLang="zh-TW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zh-TW" sz="1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f>
                      <m:fPr>
                        <m:ctrlPr>
                          <a:rPr lang="en-US" altLang="zh-TW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1400" b="0" i="0" dirty="0" smtClean="0">
                            <a:solidFill>
                              <a:schemeClr val="tx1"/>
                            </a:solidFill>
                            <a:latin typeface="Yu Gothic UI" panose="020B0500000000000000" pitchFamily="34" charset="-128"/>
                            <a:ea typeface="Yu Gothic UI" panose="020B0500000000000000" pitchFamily="34" charset="-128"/>
                          </a:rPr>
                          <m:t>攻擊者</m:t>
                        </m:r>
                        <m:r>
                          <m:rPr>
                            <m:nor/>
                          </m:rPr>
                          <a:rPr lang="zh-TW" altLang="en-US" sz="1400" b="0" i="0" dirty="0" smtClean="0">
                            <a:solidFill>
                              <a:schemeClr val="tx1"/>
                            </a:solidFill>
                            <a:latin typeface="Yu Gothic UI" panose="020B0500000000000000" pitchFamily="34" charset="-128"/>
                            <a:ea typeface="Yu Gothic UI" panose="020B0500000000000000" pitchFamily="34" charset="-128"/>
                          </a:rPr>
                          <m:t>當前體力</m:t>
                        </m:r>
                      </m:num>
                      <m:den>
                        <m:r>
                          <a:rPr lang="en-US" altLang="zh-TW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zh-TW" sz="1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d>
                      <m:dPr>
                        <m:ctrlPr>
                          <a:rPr lang="en-US" altLang="zh-TW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TW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zh-TW" altLang="en-US" sz="1400" b="0" i="0" dirty="0" smtClean="0">
                                <a:solidFill>
                                  <a:schemeClr val="tx1"/>
                                </a:solidFill>
                                <a:latin typeface="Yu Gothic UI" panose="020B0500000000000000" pitchFamily="34" charset="-128"/>
                                <a:ea typeface="Yu Gothic UI" panose="020B0500000000000000" pitchFamily="34" charset="-128"/>
                              </a:rPr>
                              <m:t>防守者防禦</m:t>
                            </m:r>
                          </m:num>
                          <m:den>
                            <m:r>
                              <a:rPr lang="en-US" altLang="zh-TW" sz="1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200</m:t>
                            </m:r>
                          </m:den>
                        </m:f>
                      </m:e>
                    </m:d>
                    <m:r>
                      <a:rPr lang="en-US" altLang="zh-TW" sz="1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m:rPr>
                        <m:nor/>
                      </m:rPr>
                      <a:rPr lang="zh-TW" altLang="en-US" sz="1400" b="0" i="0" dirty="0" smtClean="0">
                        <a:solidFill>
                          <a:schemeClr val="tx1"/>
                        </a:solidFill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m:t>物理優勢</m:t>
                    </m:r>
                  </m:oMath>
                </a14:m>
                <a:endParaRPr lang="zh-TW" altLang="en-US" dirty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3AD80BCB-367A-4956-BACA-11E7D77F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01" y="2141904"/>
                <a:ext cx="7725137" cy="576376"/>
              </a:xfrm>
              <a:prstGeom prst="rect">
                <a:avLst/>
              </a:prstGeom>
              <a:blipFill>
                <a:blip r:embed="rId10"/>
                <a:stretch>
                  <a:fillRect l="-2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11DBF47A-719B-436D-9D8B-D8D926418506}"/>
                  </a:ext>
                </a:extLst>
              </p:cNvPr>
              <p:cNvSpPr txBox="1"/>
              <p:nvPr/>
            </p:nvSpPr>
            <p:spPr>
              <a:xfrm>
                <a:off x="1071201" y="4056868"/>
                <a:ext cx="7725137" cy="576376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b="1">
                    <a:solidFill>
                      <a:schemeClr val="tx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defRPr>
                </a:lvl1pPr>
              </a:lstStyle>
              <a:p>
                <a:r>
                  <a:rPr lang="zh-TW" altLang="en-US" dirty="0"/>
                  <a:t>公式：</a:t>
                </a:r>
                <a14:m>
                  <m:oMath xmlns:m="http://schemas.openxmlformats.org/officeDocument/2006/math">
                    <m:r>
                      <a:rPr lang="zh-TW" altLang="en-US" dirty="0">
                        <a:latin typeface="Cambria Math" panose="02040503050406030204" pitchFamily="18" charset="0"/>
                      </a:rPr>
                      <m:t>拳種基礎傷害</m:t>
                    </m:r>
                    <m:r>
                      <a:rPr lang="zh-TW" altLang="en-US" dirty="0">
                        <a:latin typeface="Cambria Math" panose="02040503050406030204" pitchFamily="18" charset="0"/>
                      </a:rPr>
                      <m:t> ×</m:t>
                    </m:r>
                    <m:f>
                      <m:fPr>
                        <m:ctrlPr>
                          <a:rPr lang="ar-AE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dirty="0">
                            <a:latin typeface="Cambria Math" panose="02040503050406030204" pitchFamily="18" charset="0"/>
                          </a:rPr>
                          <m:t>攻擊者力量</m:t>
                        </m:r>
                      </m:num>
                      <m:den>
                        <m:r>
                          <a:rPr lang="ar-AE" altLang="zh-TW" dirty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ar-AE" altLang="zh-TW" dirty="0">
                        <a:latin typeface="Cambria Math" panose="02040503050406030204" pitchFamily="18" charset="0"/>
                      </a:rPr>
                      <m:t> ×</m:t>
                    </m:r>
                    <m:f>
                      <m:fPr>
                        <m:ctrlPr>
                          <a:rPr lang="ar-AE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dirty="0">
                            <a:latin typeface="Cambria Math" panose="02040503050406030204" pitchFamily="18" charset="0"/>
                          </a:rPr>
                          <m:t>攻擊者當前體力</m:t>
                        </m:r>
                      </m:num>
                      <m:den>
                        <m:r>
                          <a:rPr lang="ar-AE" altLang="zh-TW" dirty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ar-AE" altLang="zh-TW" dirty="0">
                        <a:latin typeface="Cambria Math" panose="02040503050406030204" pitchFamily="18" charset="0"/>
                      </a:rPr>
                      <m:t>× </m:t>
                    </m:r>
                    <m:d>
                      <m:dPr>
                        <m:ctrlPr>
                          <a:rPr lang="ar-AE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zh-TW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 altLang="zh-TW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ar-AE" altLang="zh-TW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dirty="0">
                                <a:latin typeface="Cambria Math" panose="02040503050406030204" pitchFamily="18" charset="0"/>
                              </a:rPr>
                              <m:t>防守者抗擊打</m:t>
                            </m:r>
                          </m:num>
                          <m:den>
                            <m:r>
                              <a:rPr lang="ar-AE" altLang="zh-TW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ar-AE" altLang="zh-TW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den>
                        </m:f>
                      </m:e>
                    </m:d>
                    <m:r>
                      <a:rPr lang="ar-AE" altLang="zh-TW" dirty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zh-TW" altLang="en-US" dirty="0">
                        <a:latin typeface="Cambria Math" panose="02040503050406030204" pitchFamily="18" charset="0"/>
                      </a:rPr>
                      <m:t>物</m:t>
                    </m:r>
                    <m:r>
                      <a:rPr lang="zh-TW" altLang="en-US" b="1" dirty="0">
                        <a:latin typeface="Cambria Math" panose="02040503050406030204" pitchFamily="18" charset="0"/>
                      </a:rPr>
                      <m:t>理</m:t>
                    </m:r>
                    <m:r>
                      <a:rPr lang="zh-TW" altLang="en-US" dirty="0">
                        <a:latin typeface="Cambria Math" panose="02040503050406030204" pitchFamily="18" charset="0"/>
                      </a:rPr>
                      <m:t>優勢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11DBF47A-719B-436D-9D8B-D8D926418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01" y="4056868"/>
                <a:ext cx="7725137" cy="576376"/>
              </a:xfrm>
              <a:prstGeom prst="rect">
                <a:avLst/>
              </a:prstGeom>
              <a:blipFill>
                <a:blip r:embed="rId11"/>
                <a:stretch>
                  <a:fillRect l="-2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094064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Mixed Martial Arts (MMA) Tournament Business by Slidesgo">
  <a:themeElements>
    <a:clrScheme name="Simple Light">
      <a:dk1>
        <a:srgbClr val="FFFFFF"/>
      </a:dk1>
      <a:lt1>
        <a:srgbClr val="010101"/>
      </a:lt1>
      <a:dk2>
        <a:srgbClr val="B51F2C"/>
      </a:dk2>
      <a:lt2>
        <a:srgbClr val="82161F"/>
      </a:lt2>
      <a:accent1>
        <a:srgbClr val="C15B6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2742</TotalTime>
  <Words>3950</Words>
  <Application>Microsoft Office PowerPoint</Application>
  <PresentationFormat>如螢幕大小 (16:9)</PresentationFormat>
  <Paragraphs>668</Paragraphs>
  <Slides>36</Slides>
  <Notes>36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8" baseType="lpstr">
      <vt:lpstr>Cambria Math</vt:lpstr>
      <vt:lpstr>Yu Gothic UI Semibold</vt:lpstr>
      <vt:lpstr>Bebas Neue</vt:lpstr>
      <vt:lpstr>Albert Sans</vt:lpstr>
      <vt:lpstr>Yu Gothic Medium</vt:lpstr>
      <vt:lpstr>Arial</vt:lpstr>
      <vt:lpstr>微軟正黑體</vt:lpstr>
      <vt:lpstr>Nunito Light</vt:lpstr>
      <vt:lpstr>Yu Gothic UI</vt:lpstr>
      <vt:lpstr>標準系統字體</vt:lpstr>
      <vt:lpstr>Wingdings</vt:lpstr>
      <vt:lpstr>Mixed Martial Arts (MMA) Tournament Business by Slidesgo</vt:lpstr>
      <vt:lpstr>拳擊遊戲設計與類神經網路訓練</vt:lpstr>
      <vt:lpstr>outline</vt:lpstr>
      <vt:lpstr>遊戲設計動機</vt:lpstr>
      <vt:lpstr>拳賽基本流程</vt:lpstr>
      <vt:lpstr>基本設定</vt:lpstr>
      <vt:lpstr>拳擊手攻擊種類（拳種）</vt:lpstr>
      <vt:lpstr>物理優勢計算</vt:lpstr>
      <vt:lpstr>物理優勢計算</vt:lpstr>
      <vt:lpstr>系統攻擊判定</vt:lpstr>
      <vt:lpstr>其他戰鬥機制</vt:lpstr>
      <vt:lpstr>最終勝負判定</vt:lpstr>
      <vt:lpstr>可調參數說明</vt:lpstr>
      <vt:lpstr>觀察參數說明</vt:lpstr>
      <vt:lpstr>參數視覺化分析</vt:lpstr>
      <vt:lpstr>參數視覺化分析</vt:lpstr>
      <vt:lpstr>參數視覺化分析</vt:lpstr>
      <vt:lpstr>參數視覺化分析</vt:lpstr>
      <vt:lpstr>參數視覺化分析</vt:lpstr>
      <vt:lpstr>參數視覺化分析</vt:lpstr>
      <vt:lpstr>模型輸入特徵</vt:lpstr>
      <vt:lpstr>模型輸入特徵</vt:lpstr>
      <vt:lpstr>特殊計算指標 </vt:lpstr>
      <vt:lpstr>特殊計算指標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MIXED MARTIAL ARTS (MMA) TOURNAMENT BUSINESS</dc:title>
  <cp:lastModifiedBy>user01</cp:lastModifiedBy>
  <cp:revision>98</cp:revision>
  <dcterms:modified xsi:type="dcterms:W3CDTF">2025-01-06T03:07:25Z</dcterms:modified>
</cp:coreProperties>
</file>